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55"/>
  </p:notesMasterIdLst>
  <p:sldIdLst>
    <p:sldId id="256" r:id="rId2"/>
    <p:sldId id="258" r:id="rId3"/>
    <p:sldId id="259" r:id="rId4"/>
    <p:sldId id="257" r:id="rId5"/>
    <p:sldId id="297" r:id="rId6"/>
    <p:sldId id="328" r:id="rId7"/>
    <p:sldId id="329" r:id="rId8"/>
    <p:sldId id="353" r:id="rId9"/>
    <p:sldId id="335" r:id="rId10"/>
    <p:sldId id="336" r:id="rId11"/>
    <p:sldId id="337" r:id="rId12"/>
    <p:sldId id="338" r:id="rId13"/>
    <p:sldId id="339" r:id="rId14"/>
    <p:sldId id="351" r:id="rId15"/>
    <p:sldId id="352" r:id="rId16"/>
    <p:sldId id="341" r:id="rId17"/>
    <p:sldId id="354" r:id="rId18"/>
    <p:sldId id="355" r:id="rId19"/>
    <p:sldId id="356" r:id="rId20"/>
    <p:sldId id="342" r:id="rId21"/>
    <p:sldId id="316" r:id="rId22"/>
    <p:sldId id="298" r:id="rId23"/>
    <p:sldId id="317" r:id="rId24"/>
    <p:sldId id="326" r:id="rId25"/>
    <p:sldId id="350" r:id="rId26"/>
    <p:sldId id="313" r:id="rId27"/>
    <p:sldId id="319" r:id="rId28"/>
    <p:sldId id="300" r:id="rId29"/>
    <p:sldId id="332" r:id="rId30"/>
    <p:sldId id="301" r:id="rId31"/>
    <p:sldId id="331" r:id="rId32"/>
    <p:sldId id="304" r:id="rId33"/>
    <p:sldId id="346" r:id="rId34"/>
    <p:sldId id="302" r:id="rId35"/>
    <p:sldId id="303" r:id="rId36"/>
    <p:sldId id="305" r:id="rId37"/>
    <p:sldId id="306" r:id="rId38"/>
    <p:sldId id="307" r:id="rId39"/>
    <p:sldId id="348" r:id="rId40"/>
    <p:sldId id="311" r:id="rId41"/>
    <p:sldId id="334" r:id="rId42"/>
    <p:sldId id="308" r:id="rId43"/>
    <p:sldId id="309" r:id="rId44"/>
    <p:sldId id="310" r:id="rId45"/>
    <p:sldId id="349" r:id="rId46"/>
    <p:sldId id="320" r:id="rId47"/>
    <p:sldId id="318" r:id="rId48"/>
    <p:sldId id="312" r:id="rId49"/>
    <p:sldId id="321" r:id="rId50"/>
    <p:sldId id="322" r:id="rId51"/>
    <p:sldId id="323" r:id="rId52"/>
    <p:sldId id="324" r:id="rId53"/>
    <p:sldId id="325" r:id="rId5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5396C8-C0E2-43A8-B4E6-6F9C464823D6}">
  <a:tblStyle styleId="{E65396C8-C0E2-43A8-B4E6-6F9C464823D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3B921D0-13DE-417A-8B27-DB90F6C6DA0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4660"/>
  </p:normalViewPr>
  <p:slideViewPr>
    <p:cSldViewPr snapToGrid="0">
      <p:cViewPr varScale="1">
        <p:scale>
          <a:sx n="103" d="100"/>
          <a:sy n="103" d="100"/>
        </p:scale>
        <p:origin x="8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jfif>
</file>

<file path=ppt/media/image17.jf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0029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44533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1977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9921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42738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9787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2275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73352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87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138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55210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0497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81007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5492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73215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54358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2683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08176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6248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62040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885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090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1183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93910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62790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2054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14562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05075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46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20134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9060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6169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95543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7829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75025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36808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6188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07623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8119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519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50588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58101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81752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2933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043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5479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443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06797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0" name="Google Shape;10;p2"/>
          <p:cNvSpPr txBox="1">
            <a:spLocks noGrp="1"/>
          </p:cNvSpPr>
          <p:nvPr>
            <p:ph type="ctrTitle"/>
          </p:nvPr>
        </p:nvSpPr>
        <p:spPr>
          <a:xfrm>
            <a:off x="715050" y="949650"/>
            <a:ext cx="4297800" cy="2834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000" b="0">
                <a:solidFill>
                  <a:schemeClr val="lt2"/>
                </a:solidFill>
                <a:latin typeface="Audiowide"/>
                <a:ea typeface="Audiowide"/>
                <a:cs typeface="Audiowide"/>
                <a:sym typeface="Audiowide"/>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5050" y="3784350"/>
            <a:ext cx="42978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4"/>
        <p:cNvGrpSpPr/>
        <p:nvPr/>
      </p:nvGrpSpPr>
      <p:grpSpPr>
        <a:xfrm>
          <a:off x="0" y="0"/>
          <a:ext cx="0" cy="0"/>
          <a:chOff x="0" y="0"/>
          <a:chExt cx="0" cy="0"/>
        </a:xfrm>
      </p:grpSpPr>
      <p:pic>
        <p:nvPicPr>
          <p:cNvPr id="135" name="Google Shape;135;p22"/>
          <p:cNvPicPr preferRelativeResize="0"/>
          <p:nvPr/>
        </p:nvPicPr>
        <p:blipFill>
          <a:blip r:embed="rId2">
            <a:alphaModFix amt="3000"/>
          </a:blip>
          <a:stretch>
            <a:fillRect/>
          </a:stretch>
        </p:blipFill>
        <p:spPr>
          <a:xfrm flipH="1">
            <a:off x="0" y="0"/>
            <a:ext cx="9143990"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4" name="Google Shape;14;p3"/>
          <p:cNvSpPr txBox="1">
            <a:spLocks noGrp="1"/>
          </p:cNvSpPr>
          <p:nvPr>
            <p:ph type="title"/>
          </p:nvPr>
        </p:nvSpPr>
        <p:spPr>
          <a:xfrm>
            <a:off x="715100" y="2465850"/>
            <a:ext cx="3657600" cy="1431000"/>
          </a:xfrm>
          <a:prstGeom prst="rect">
            <a:avLst/>
          </a:prstGeom>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spcBef>
                <a:spcPts val="0"/>
              </a:spcBef>
              <a:spcAft>
                <a:spcPts val="0"/>
              </a:spcAft>
              <a:buSzPts val="5000"/>
              <a:buNone/>
              <a:defRPr sz="4500">
                <a:solidFill>
                  <a:schemeClr val="dk1"/>
                </a:solidFill>
              </a:defRPr>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5" name="Google Shape;15;p3"/>
          <p:cNvSpPr txBox="1">
            <a:spLocks noGrp="1"/>
          </p:cNvSpPr>
          <p:nvPr>
            <p:ph type="title" idx="2" hasCustomPrompt="1"/>
          </p:nvPr>
        </p:nvSpPr>
        <p:spPr>
          <a:xfrm>
            <a:off x="715100" y="1246650"/>
            <a:ext cx="2011800" cy="1371600"/>
          </a:xfrm>
          <a:prstGeom prst="rect">
            <a:avLst/>
          </a:prstGeom>
          <a:noFill/>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6000"/>
              <a:buNone/>
              <a:defRPr sz="10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pic>
        <p:nvPicPr>
          <p:cNvPr id="17" name="Google Shape;17;p4"/>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720000" y="1152475"/>
            <a:ext cx="7704000" cy="365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32" name="Google Shape;32;p7"/>
          <p:cNvSpPr txBox="1">
            <a:spLocks noGrp="1"/>
          </p:cNvSpPr>
          <p:nvPr>
            <p:ph type="title"/>
          </p:nvPr>
        </p:nvSpPr>
        <p:spPr>
          <a:xfrm>
            <a:off x="720000" y="756850"/>
            <a:ext cx="38406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3" name="Google Shape;33;p7"/>
          <p:cNvSpPr txBox="1">
            <a:spLocks noGrp="1"/>
          </p:cNvSpPr>
          <p:nvPr>
            <p:ph type="body" idx="1"/>
          </p:nvPr>
        </p:nvSpPr>
        <p:spPr>
          <a:xfrm>
            <a:off x="720000" y="1253350"/>
            <a:ext cx="3840600" cy="3154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4" name="Google Shape;34;p7"/>
          <p:cNvSpPr>
            <a:spLocks noGrp="1"/>
          </p:cNvSpPr>
          <p:nvPr>
            <p:ph type="pic" idx="2"/>
          </p:nvPr>
        </p:nvSpPr>
        <p:spPr>
          <a:xfrm>
            <a:off x="5156200" y="246450"/>
            <a:ext cx="3714600" cy="4650600"/>
          </a:xfrm>
          <a:prstGeom prst="rect">
            <a:avLst/>
          </a:prstGeom>
          <a:noFill/>
          <a:ln w="19050" cap="flat" cmpd="sng">
            <a:solidFill>
              <a:schemeClr val="lt2"/>
            </a:solidFill>
            <a:prstDash val="solid"/>
            <a:round/>
            <a:headEnd type="none" w="sm" len="sm"/>
            <a:tailEnd type="none" w="sm" len="sm"/>
          </a:ln>
          <a:effectLst>
            <a:outerShdw blurRad="71438" dist="57150" dir="7920000" algn="bl" rotWithShape="0">
              <a:schemeClr val="accent2">
                <a:alpha val="45000"/>
              </a:scheme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40" name="Google Shape;40;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20000" y="3859100"/>
            <a:ext cx="7704000" cy="7494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pic>
        <p:nvPicPr>
          <p:cNvPr id="46" name="Google Shape;46;p11"/>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47" name="Google Shape;47;p11"/>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52" name="Google Shape;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13"/>
          <p:cNvSpPr txBox="1">
            <a:spLocks noGrp="1"/>
          </p:cNvSpPr>
          <p:nvPr>
            <p:ph type="title" idx="2" hasCustomPrompt="1"/>
          </p:nvPr>
        </p:nvSpPr>
        <p:spPr>
          <a:xfrm>
            <a:off x="719975"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3" hasCustomPrompt="1"/>
          </p:nvPr>
        </p:nvSpPr>
        <p:spPr>
          <a:xfrm>
            <a:off x="719975"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4" hasCustomPrompt="1"/>
          </p:nvPr>
        </p:nvSpPr>
        <p:spPr>
          <a:xfrm>
            <a:off x="3291900"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5" hasCustomPrompt="1"/>
          </p:nvPr>
        </p:nvSpPr>
        <p:spPr>
          <a:xfrm>
            <a:off x="3291900"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5868700"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5868700"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
          </p:nvPr>
        </p:nvSpPr>
        <p:spPr>
          <a:xfrm>
            <a:off x="719975"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0" name="Google Shape;60;p13"/>
          <p:cNvSpPr txBox="1">
            <a:spLocks noGrp="1"/>
          </p:cNvSpPr>
          <p:nvPr>
            <p:ph type="subTitle" idx="8"/>
          </p:nvPr>
        </p:nvSpPr>
        <p:spPr>
          <a:xfrm>
            <a:off x="3291900"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1" name="Google Shape;61;p13"/>
          <p:cNvSpPr txBox="1">
            <a:spLocks noGrp="1"/>
          </p:cNvSpPr>
          <p:nvPr>
            <p:ph type="subTitle" idx="9"/>
          </p:nvPr>
        </p:nvSpPr>
        <p:spPr>
          <a:xfrm>
            <a:off x="5868700"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2" name="Google Shape;62;p13"/>
          <p:cNvSpPr txBox="1">
            <a:spLocks noGrp="1"/>
          </p:cNvSpPr>
          <p:nvPr>
            <p:ph type="subTitle" idx="13"/>
          </p:nvPr>
        </p:nvSpPr>
        <p:spPr>
          <a:xfrm>
            <a:off x="719975"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3" name="Google Shape;63;p13"/>
          <p:cNvSpPr txBox="1">
            <a:spLocks noGrp="1"/>
          </p:cNvSpPr>
          <p:nvPr>
            <p:ph type="subTitle" idx="14"/>
          </p:nvPr>
        </p:nvSpPr>
        <p:spPr>
          <a:xfrm>
            <a:off x="3294338"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4" name="Google Shape;64;p13"/>
          <p:cNvSpPr txBox="1">
            <a:spLocks noGrp="1"/>
          </p:cNvSpPr>
          <p:nvPr>
            <p:ph type="subTitle" idx="15"/>
          </p:nvPr>
        </p:nvSpPr>
        <p:spPr>
          <a:xfrm>
            <a:off x="5868700"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1pPr>
            <a:lvl2pPr lvl="1"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2pPr>
            <a:lvl3pPr lvl="2"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3pPr>
            <a:lvl4pPr lvl="3"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4pPr>
            <a:lvl5pPr lvl="4"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5pPr>
            <a:lvl6pPr lvl="5"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6pPr>
            <a:lvl7pPr lvl="6"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7pPr>
            <a:lvl8pPr lvl="7"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8pPr>
            <a:lvl9pPr lvl="8"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57" r:id="rId7"/>
    <p:sldLayoutId id="2147483658" r:id="rId8"/>
    <p:sldLayoutId id="2147483659"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f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jf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5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ctrTitle"/>
          </p:nvPr>
        </p:nvSpPr>
        <p:spPr>
          <a:xfrm>
            <a:off x="715050" y="2571750"/>
            <a:ext cx="4297800" cy="8329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EJ Ride</a:t>
            </a:r>
            <a:endParaRPr dirty="0">
              <a:solidFill>
                <a:schemeClr val="dk1"/>
              </a:solidFill>
            </a:endParaRPr>
          </a:p>
        </p:txBody>
      </p:sp>
      <p:sp>
        <p:nvSpPr>
          <p:cNvPr id="148" name="Google Shape;148;p27"/>
          <p:cNvSpPr txBox="1">
            <a:spLocks noGrp="1"/>
          </p:cNvSpPr>
          <p:nvPr>
            <p:ph type="subTitle" idx="1"/>
          </p:nvPr>
        </p:nvSpPr>
        <p:spPr>
          <a:xfrm>
            <a:off x="715050" y="3404744"/>
            <a:ext cx="42978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best application to go any place </a:t>
            </a:r>
            <a:endParaRPr dirty="0"/>
          </a:p>
        </p:txBody>
      </p:sp>
      <p:pic>
        <p:nvPicPr>
          <p:cNvPr id="149" name="Google Shape;149;p27"/>
          <p:cNvPicPr preferRelativeResize="0"/>
          <p:nvPr/>
        </p:nvPicPr>
        <p:blipFill>
          <a:blip r:embed="rId3">
            <a:alphaModFix/>
          </a:blip>
          <a:stretch>
            <a:fillRect/>
          </a:stretch>
        </p:blipFill>
        <p:spPr>
          <a:xfrm>
            <a:off x="5493825" y="464625"/>
            <a:ext cx="2584525" cy="4214252"/>
          </a:xfrm>
          <a:prstGeom prst="rect">
            <a:avLst/>
          </a:prstGeom>
          <a:noFill/>
          <a:ln>
            <a:noFill/>
          </a:ln>
          <a:effectLst>
            <a:outerShdw blurRad="285750" dist="38100" dir="4680000" algn="bl" rotWithShape="0">
              <a:schemeClr val="lt2">
                <a:alpha val="25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EDA</a:t>
            </a:r>
            <a:endParaRPr dirty="0"/>
          </a:p>
        </p:txBody>
      </p:sp>
      <p:pic>
        <p:nvPicPr>
          <p:cNvPr id="4" name="Picture 3" descr="A screenshot of a computer&#10;&#10;Description automatically generated">
            <a:extLst>
              <a:ext uri="{FF2B5EF4-FFF2-40B4-BE49-F238E27FC236}">
                <a16:creationId xmlns:a16="http://schemas.microsoft.com/office/drawing/2014/main" id="{879EAA0B-B43A-13F1-BA6C-E1F257DC237A}"/>
              </a:ext>
            </a:extLst>
          </p:cNvPr>
          <p:cNvPicPr>
            <a:picLocks noChangeAspect="1"/>
          </p:cNvPicPr>
          <p:nvPr/>
        </p:nvPicPr>
        <p:blipFill>
          <a:blip r:embed="rId3"/>
          <a:stretch>
            <a:fillRect/>
          </a:stretch>
        </p:blipFill>
        <p:spPr>
          <a:xfrm>
            <a:off x="1240679" y="990616"/>
            <a:ext cx="2439406" cy="3985122"/>
          </a:xfrm>
          <a:prstGeom prst="rect">
            <a:avLst/>
          </a:prstGeom>
        </p:spPr>
      </p:pic>
      <p:pic>
        <p:nvPicPr>
          <p:cNvPr id="7" name="Picture 6" descr="A screenshot of a computer program&#10;&#10;Description automatically generated">
            <a:extLst>
              <a:ext uri="{FF2B5EF4-FFF2-40B4-BE49-F238E27FC236}">
                <a16:creationId xmlns:a16="http://schemas.microsoft.com/office/drawing/2014/main" id="{A683CD47-E21F-6D1C-8232-2AEE243A469E}"/>
              </a:ext>
            </a:extLst>
          </p:cNvPr>
          <p:cNvPicPr>
            <a:picLocks noChangeAspect="1"/>
          </p:cNvPicPr>
          <p:nvPr/>
        </p:nvPicPr>
        <p:blipFill>
          <a:blip r:embed="rId4"/>
          <a:stretch>
            <a:fillRect/>
          </a:stretch>
        </p:blipFill>
        <p:spPr>
          <a:xfrm>
            <a:off x="4899350" y="934403"/>
            <a:ext cx="2305384" cy="4097548"/>
          </a:xfrm>
          <a:prstGeom prst="rect">
            <a:avLst/>
          </a:prstGeom>
        </p:spPr>
      </p:pic>
    </p:spTree>
    <p:extLst>
      <p:ext uri="{BB962C8B-B14F-4D97-AF65-F5344CB8AC3E}">
        <p14:creationId xmlns:p14="http://schemas.microsoft.com/office/powerpoint/2010/main" val="3405494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Checking for nulls</a:t>
            </a:r>
            <a:endParaRPr dirty="0"/>
          </a:p>
        </p:txBody>
      </p:sp>
      <p:pic>
        <p:nvPicPr>
          <p:cNvPr id="4" name="Picture 3" descr="A screenshot of a computer">
            <a:extLst>
              <a:ext uri="{FF2B5EF4-FFF2-40B4-BE49-F238E27FC236}">
                <a16:creationId xmlns:a16="http://schemas.microsoft.com/office/drawing/2014/main" id="{7C894C19-3424-9500-46AA-491103C3ACBA}"/>
              </a:ext>
            </a:extLst>
          </p:cNvPr>
          <p:cNvPicPr>
            <a:picLocks noChangeAspect="1"/>
          </p:cNvPicPr>
          <p:nvPr/>
        </p:nvPicPr>
        <p:blipFill>
          <a:blip r:embed="rId3"/>
          <a:stretch>
            <a:fillRect/>
          </a:stretch>
        </p:blipFill>
        <p:spPr>
          <a:xfrm>
            <a:off x="202623" y="1457114"/>
            <a:ext cx="8738753" cy="2560250"/>
          </a:xfrm>
          <a:prstGeom prst="rect">
            <a:avLst/>
          </a:prstGeom>
        </p:spPr>
      </p:pic>
    </p:spTree>
    <p:extLst>
      <p:ext uri="{BB962C8B-B14F-4D97-AF65-F5344CB8AC3E}">
        <p14:creationId xmlns:p14="http://schemas.microsoft.com/office/powerpoint/2010/main" val="1278670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Data Cleaning</a:t>
            </a:r>
            <a:endParaRPr dirty="0"/>
          </a:p>
        </p:txBody>
      </p:sp>
      <p:pic>
        <p:nvPicPr>
          <p:cNvPr id="4" name="Picture 3" descr="A screenshot of a computer program&#10;&#10;Description automatically generated">
            <a:extLst>
              <a:ext uri="{FF2B5EF4-FFF2-40B4-BE49-F238E27FC236}">
                <a16:creationId xmlns:a16="http://schemas.microsoft.com/office/drawing/2014/main" id="{35160D98-C0E9-701E-514D-199F1FB49F38}"/>
              </a:ext>
            </a:extLst>
          </p:cNvPr>
          <p:cNvPicPr>
            <a:picLocks noChangeAspect="1"/>
          </p:cNvPicPr>
          <p:nvPr/>
        </p:nvPicPr>
        <p:blipFill>
          <a:blip r:embed="rId3"/>
          <a:stretch>
            <a:fillRect/>
          </a:stretch>
        </p:blipFill>
        <p:spPr>
          <a:xfrm>
            <a:off x="720000" y="1017725"/>
            <a:ext cx="2505307" cy="4064536"/>
          </a:xfrm>
          <a:prstGeom prst="rect">
            <a:avLst/>
          </a:prstGeom>
        </p:spPr>
      </p:pic>
      <p:pic>
        <p:nvPicPr>
          <p:cNvPr id="7" name="Picture 6" descr="A screen shot of a computer&#10;&#10;Description automatically generated">
            <a:extLst>
              <a:ext uri="{FF2B5EF4-FFF2-40B4-BE49-F238E27FC236}">
                <a16:creationId xmlns:a16="http://schemas.microsoft.com/office/drawing/2014/main" id="{26ACC6B3-3F72-2D27-D16B-F68F356311CB}"/>
              </a:ext>
            </a:extLst>
          </p:cNvPr>
          <p:cNvPicPr>
            <a:picLocks noChangeAspect="1"/>
          </p:cNvPicPr>
          <p:nvPr/>
        </p:nvPicPr>
        <p:blipFill>
          <a:blip r:embed="rId4"/>
          <a:stretch>
            <a:fillRect/>
          </a:stretch>
        </p:blipFill>
        <p:spPr>
          <a:xfrm>
            <a:off x="3799803" y="2571750"/>
            <a:ext cx="2324301" cy="1127858"/>
          </a:xfrm>
          <a:prstGeom prst="rect">
            <a:avLst/>
          </a:prstGeom>
        </p:spPr>
      </p:pic>
    </p:spTree>
    <p:extLst>
      <p:ext uri="{BB962C8B-B14F-4D97-AF65-F5344CB8AC3E}">
        <p14:creationId xmlns:p14="http://schemas.microsoft.com/office/powerpoint/2010/main" val="555380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Removing Unwanted Columns</a:t>
            </a:r>
            <a:endParaRPr dirty="0"/>
          </a:p>
        </p:txBody>
      </p:sp>
      <p:pic>
        <p:nvPicPr>
          <p:cNvPr id="4" name="Picture 3" descr="A screen shot of a computer program">
            <a:extLst>
              <a:ext uri="{FF2B5EF4-FFF2-40B4-BE49-F238E27FC236}">
                <a16:creationId xmlns:a16="http://schemas.microsoft.com/office/drawing/2014/main" id="{4504A310-D8B1-00CF-AE2D-181770330462}"/>
              </a:ext>
            </a:extLst>
          </p:cNvPr>
          <p:cNvPicPr>
            <a:picLocks noChangeAspect="1"/>
          </p:cNvPicPr>
          <p:nvPr/>
        </p:nvPicPr>
        <p:blipFill>
          <a:blip r:embed="rId3"/>
          <a:stretch>
            <a:fillRect/>
          </a:stretch>
        </p:blipFill>
        <p:spPr>
          <a:xfrm>
            <a:off x="830256" y="1293690"/>
            <a:ext cx="7704000" cy="3075324"/>
          </a:xfrm>
          <a:prstGeom prst="rect">
            <a:avLst/>
          </a:prstGeom>
        </p:spPr>
      </p:pic>
    </p:spTree>
    <p:extLst>
      <p:ext uri="{BB962C8B-B14F-4D97-AF65-F5344CB8AC3E}">
        <p14:creationId xmlns:p14="http://schemas.microsoft.com/office/powerpoint/2010/main" val="817605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Removing False Values</a:t>
            </a:r>
            <a:endParaRPr dirty="0"/>
          </a:p>
        </p:txBody>
      </p:sp>
      <p:pic>
        <p:nvPicPr>
          <p:cNvPr id="5" name="Picture 4">
            <a:extLst>
              <a:ext uri="{FF2B5EF4-FFF2-40B4-BE49-F238E27FC236}">
                <a16:creationId xmlns:a16="http://schemas.microsoft.com/office/drawing/2014/main" id="{9EF4B7A7-2E9C-522E-6ED6-1720E478CCB5}"/>
              </a:ext>
            </a:extLst>
          </p:cNvPr>
          <p:cNvPicPr>
            <a:picLocks noChangeAspect="1"/>
          </p:cNvPicPr>
          <p:nvPr/>
        </p:nvPicPr>
        <p:blipFill>
          <a:blip r:embed="rId3"/>
          <a:stretch>
            <a:fillRect/>
          </a:stretch>
        </p:blipFill>
        <p:spPr>
          <a:xfrm>
            <a:off x="1040296" y="1207269"/>
            <a:ext cx="6682615" cy="3186861"/>
          </a:xfrm>
          <a:prstGeom prst="rect">
            <a:avLst/>
          </a:prstGeom>
        </p:spPr>
      </p:pic>
    </p:spTree>
    <p:extLst>
      <p:ext uri="{BB962C8B-B14F-4D97-AF65-F5344CB8AC3E}">
        <p14:creationId xmlns:p14="http://schemas.microsoft.com/office/powerpoint/2010/main" val="23816915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After Removing False Values</a:t>
            </a:r>
            <a:endParaRPr dirty="0"/>
          </a:p>
        </p:txBody>
      </p:sp>
      <p:pic>
        <p:nvPicPr>
          <p:cNvPr id="3" name="Picture 2">
            <a:extLst>
              <a:ext uri="{FF2B5EF4-FFF2-40B4-BE49-F238E27FC236}">
                <a16:creationId xmlns:a16="http://schemas.microsoft.com/office/drawing/2014/main" id="{BF9E51E5-294B-5381-778B-7FB579DFC2B6}"/>
              </a:ext>
            </a:extLst>
          </p:cNvPr>
          <p:cNvPicPr>
            <a:picLocks noChangeAspect="1"/>
          </p:cNvPicPr>
          <p:nvPr/>
        </p:nvPicPr>
        <p:blipFill>
          <a:blip r:embed="rId3"/>
          <a:stretch>
            <a:fillRect/>
          </a:stretch>
        </p:blipFill>
        <p:spPr>
          <a:xfrm>
            <a:off x="311425" y="1590970"/>
            <a:ext cx="8322365" cy="2220542"/>
          </a:xfrm>
          <a:prstGeom prst="rect">
            <a:avLst/>
          </a:prstGeom>
        </p:spPr>
      </p:pic>
    </p:spTree>
    <p:extLst>
      <p:ext uri="{BB962C8B-B14F-4D97-AF65-F5344CB8AC3E}">
        <p14:creationId xmlns:p14="http://schemas.microsoft.com/office/powerpoint/2010/main" val="2734002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Gana</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3138374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Driver Performance</a:t>
            </a:r>
          </a:p>
        </p:txBody>
      </p:sp>
      <p:sp>
        <p:nvSpPr>
          <p:cNvPr id="188" name="Google Shape;188;p31"/>
          <p:cNvSpPr txBox="1">
            <a:spLocks noGrp="1"/>
          </p:cNvSpPr>
          <p:nvPr>
            <p:ph type="body" idx="4294967295"/>
          </p:nvPr>
        </p:nvSpPr>
        <p:spPr>
          <a:xfrm>
            <a:off x="452772" y="1171578"/>
            <a:ext cx="3761700" cy="3264408"/>
          </a:xfrm>
        </p:spPr>
        <p:txBody>
          <a:bodyPr spcFirstLastPara="1" lIns="91425" tIns="91425" rIns="91425" bIns="91425" anchor="t" anchorCtr="0">
            <a:normAutofit/>
          </a:bodyPr>
          <a:lstStyle/>
          <a:p>
            <a:pPr marL="0" lvl="0" indent="0">
              <a:lnSpc>
                <a:spcPct val="90000"/>
              </a:lnSpc>
              <a:spcAft>
                <a:spcPts val="600"/>
              </a:spcAft>
              <a:buClr>
                <a:srgbClr val="000000"/>
              </a:buClr>
              <a:buFont typeface="Arial"/>
              <a:buNone/>
            </a:pPr>
            <a:r>
              <a:rPr lang="en-US" dirty="0"/>
              <a:t>The corresponding  chart displays the frequency of trips completed by each driver, allowing us to evaluate the performance and popularity of these drivers within the service.</a:t>
            </a:r>
          </a:p>
          <a:p>
            <a:pPr marL="0" lvl="0" indent="0">
              <a:lnSpc>
                <a:spcPct val="90000"/>
              </a:lnSpc>
              <a:spcAft>
                <a:spcPts val="600"/>
              </a:spcAft>
              <a:buClr>
                <a:srgbClr val="000000"/>
              </a:buClr>
              <a:buFont typeface="Arial"/>
              <a:buNone/>
            </a:pPr>
            <a:endParaRPr lang="en-US" dirty="0"/>
          </a:p>
          <a:p>
            <a:pPr marL="0" lvl="0" indent="0">
              <a:lnSpc>
                <a:spcPct val="90000"/>
              </a:lnSpc>
              <a:spcAft>
                <a:spcPts val="600"/>
              </a:spcAft>
              <a:buClr>
                <a:srgbClr val="000000"/>
              </a:buClr>
              <a:buFont typeface="Arial"/>
              <a:buNone/>
            </a:pPr>
            <a:r>
              <a:rPr lang="en-US" dirty="0"/>
              <a:t>As shown, Michael Smith leads with over 250 trips, exemplifying reliability and customer satisfaction. David Smith follows with nearly 200 trips, while drivers like Michael Johnson, Michael Williams, and James Smith each complete 100-150 trips, showcasing consistent excellence.</a:t>
            </a:r>
          </a:p>
          <a:p>
            <a:pPr marL="0" lvl="0" indent="0">
              <a:lnSpc>
                <a:spcPct val="90000"/>
              </a:lnSpc>
              <a:spcAft>
                <a:spcPts val="600"/>
              </a:spcAft>
              <a:buClr>
                <a:srgbClr val="000000"/>
              </a:buClr>
              <a:buFont typeface="Arial"/>
              <a:buNone/>
            </a:pPr>
            <a:endParaRPr lang="en-US" b="0" i="0" u="none" strike="noStrike" cap="none" dirty="0">
              <a:solidFill>
                <a:schemeClr val="lt2"/>
              </a:solidFill>
            </a:endParaRPr>
          </a:p>
          <a:p>
            <a:pPr marL="0" lvl="0" indent="0">
              <a:lnSpc>
                <a:spcPct val="90000"/>
              </a:lnSpc>
              <a:spcAft>
                <a:spcPts val="600"/>
              </a:spcAft>
              <a:buClr>
                <a:srgbClr val="000000"/>
              </a:buClr>
              <a:buFont typeface="Arial"/>
              <a:buNone/>
            </a:pPr>
            <a:r>
              <a:rPr lang="en-US" dirty="0"/>
              <a:t>These top performers significantly enhance company reputation and service quality.</a:t>
            </a:r>
            <a:endParaRPr lang="en-US" b="0" i="0" u="none" strike="noStrike" cap="none" dirty="0">
              <a:solidFill>
                <a:schemeClr val="lt2"/>
              </a:solidFill>
            </a:endParaRPr>
          </a:p>
        </p:txBody>
      </p:sp>
      <p:pic>
        <p:nvPicPr>
          <p:cNvPr id="9" name="Picture Placeholder 8" descr="A graph of a driver name&#10;&#10;Description automatically generated">
            <a:extLst>
              <a:ext uri="{FF2B5EF4-FFF2-40B4-BE49-F238E27FC236}">
                <a16:creationId xmlns:a16="http://schemas.microsoft.com/office/drawing/2014/main" id="{F3D035FE-0833-4274-B645-004342A0704C}"/>
              </a:ext>
            </a:extLst>
          </p:cNvPr>
          <p:cNvPicPr>
            <a:picLocks noGrp="1" noChangeAspect="1"/>
          </p:cNvPicPr>
          <p:nvPr>
            <p:ph type="pic" idx="2"/>
          </p:nvPr>
        </p:nvPicPr>
        <p:blipFill>
          <a:blip r:embed="rId3"/>
          <a:srcRect t="1154" b="1154"/>
          <a:stretch>
            <a:fillRect/>
          </a:stretch>
        </p:blipFill>
        <p:spPr>
          <a:xfrm>
            <a:off x="4352358" y="1137506"/>
            <a:ext cx="4482059" cy="329848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About Car Conditions</a:t>
            </a:r>
          </a:p>
        </p:txBody>
      </p:sp>
      <p:sp>
        <p:nvSpPr>
          <p:cNvPr id="188" name="Google Shape;188;p31"/>
          <p:cNvSpPr txBox="1">
            <a:spLocks noGrp="1"/>
          </p:cNvSpPr>
          <p:nvPr>
            <p:ph type="body" idx="4294967295"/>
          </p:nvPr>
        </p:nvSpPr>
        <p:spPr>
          <a:xfrm>
            <a:off x="715100" y="1208225"/>
            <a:ext cx="3761700" cy="3264408"/>
          </a:xfrm>
        </p:spPr>
        <p:txBody>
          <a:bodyPr spcFirstLastPara="1" lIns="91425" tIns="91425" rIns="91425" bIns="91425" anchor="t" anchorCtr="0">
            <a:normAutofit/>
          </a:bodyPr>
          <a:lstStyle/>
          <a:p>
            <a:pPr marL="152400" indent="0">
              <a:lnSpc>
                <a:spcPct val="150000"/>
              </a:lnSpc>
              <a:buNone/>
            </a:pPr>
            <a:r>
              <a:rPr lang="en-US" dirty="0"/>
              <a:t>This bar chart shows the distribution of car conditions in the dataset, with each category ("Very Good," "Excellent," "Bad," and "Good") having around 125,000 trips. The uniform distribution suggests consistent application of car condition ratings. However, the significant number of trips with "Bad" conditions indicates a potential area for improvement in vehicle maintenance to enhance overall service quality and customer satisfaction</a:t>
            </a:r>
          </a:p>
        </p:txBody>
      </p:sp>
      <p:pic>
        <p:nvPicPr>
          <p:cNvPr id="14" name="Picture Placeholder 13" descr="A graph of a distribution of car condition&#10;&#10;Description automatically generated">
            <a:extLst>
              <a:ext uri="{FF2B5EF4-FFF2-40B4-BE49-F238E27FC236}">
                <a16:creationId xmlns:a16="http://schemas.microsoft.com/office/drawing/2014/main" id="{649A5D41-17C2-8E80-C6FE-6D58C4A89659}"/>
              </a:ext>
            </a:extLst>
          </p:cNvPr>
          <p:cNvPicPr>
            <a:picLocks noGrp="1" noChangeAspect="1"/>
          </p:cNvPicPr>
          <p:nvPr>
            <p:ph type="pic" idx="2"/>
          </p:nvPr>
        </p:nvPicPr>
        <p:blipFill rotWithShape="1">
          <a:blip r:embed="rId3"/>
          <a:srcRect l="55" r="149" b="-4"/>
          <a:stretch/>
        </p:blipFill>
        <p:spPr>
          <a:xfrm>
            <a:off x="4572000" y="1112975"/>
            <a:ext cx="4309673" cy="3454908"/>
          </a:xfrm>
          <a:noFill/>
        </p:spPr>
      </p:pic>
    </p:spTree>
    <p:extLst>
      <p:ext uri="{BB962C8B-B14F-4D97-AF65-F5344CB8AC3E}">
        <p14:creationId xmlns:p14="http://schemas.microsoft.com/office/powerpoint/2010/main" val="3966637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About Car Conditions</a:t>
            </a:r>
          </a:p>
        </p:txBody>
      </p:sp>
      <p:sp>
        <p:nvSpPr>
          <p:cNvPr id="188" name="Google Shape;188;p31"/>
          <p:cNvSpPr txBox="1">
            <a:spLocks noGrp="1"/>
          </p:cNvSpPr>
          <p:nvPr>
            <p:ph type="body" idx="4294967295"/>
          </p:nvPr>
        </p:nvSpPr>
        <p:spPr>
          <a:xfrm>
            <a:off x="323232" y="1171578"/>
            <a:ext cx="3464997" cy="3264408"/>
          </a:xfrm>
        </p:spPr>
        <p:txBody>
          <a:bodyPr spcFirstLastPara="1" lIns="91425" tIns="91425" rIns="91425" bIns="91425" anchor="t" anchorCtr="0">
            <a:normAutofit/>
          </a:bodyPr>
          <a:lstStyle/>
          <a:p>
            <a:pPr marL="0" lvl="0" indent="0">
              <a:lnSpc>
                <a:spcPct val="150000"/>
              </a:lnSpc>
              <a:spcAft>
                <a:spcPts val="600"/>
              </a:spcAft>
              <a:buClr>
                <a:srgbClr val="000000"/>
              </a:buClr>
              <a:buFont typeface="Arial"/>
              <a:buNone/>
            </a:pPr>
            <a:r>
              <a:rPr lang="en-US" dirty="0"/>
              <a:t>As shown, Each driver has a mix of car conditions ("Bad," "Good," "Very Good," "Excellent"), with most trips occurring in "Excellent" and "Good" conditions. This indicates that these top drivers often use well-maintained vehicles, contributing to consistent service quality. </a:t>
            </a:r>
          </a:p>
        </p:txBody>
      </p:sp>
      <p:pic>
        <p:nvPicPr>
          <p:cNvPr id="5" name="Picture Placeholder 4" descr="A graph of different colored bars&#10;&#10;Description automatically generated">
            <a:extLst>
              <a:ext uri="{FF2B5EF4-FFF2-40B4-BE49-F238E27FC236}">
                <a16:creationId xmlns:a16="http://schemas.microsoft.com/office/drawing/2014/main" id="{1F36F3EA-0239-237C-217A-6EA4122DD97C}"/>
              </a:ext>
            </a:extLst>
          </p:cNvPr>
          <p:cNvPicPr>
            <a:picLocks noGrp="1" noChangeAspect="1"/>
          </p:cNvPicPr>
          <p:nvPr>
            <p:ph type="pic" idx="2"/>
          </p:nvPr>
        </p:nvPicPr>
        <p:blipFill rotWithShape="1">
          <a:blip r:embed="rId3"/>
          <a:srcRect l="-92" t="980"/>
          <a:stretch/>
        </p:blipFill>
        <p:spPr>
          <a:xfrm>
            <a:off x="3853542" y="1171578"/>
            <a:ext cx="4967225" cy="3563984"/>
          </a:xfrm>
        </p:spPr>
      </p:pic>
    </p:spTree>
    <p:extLst>
      <p:ext uri="{BB962C8B-B14F-4D97-AF65-F5344CB8AC3E}">
        <p14:creationId xmlns:p14="http://schemas.microsoft.com/office/powerpoint/2010/main" val="3471052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a:t>
            </a:r>
            <a:endParaRPr dirty="0"/>
          </a:p>
        </p:txBody>
      </p:sp>
      <p:sp>
        <p:nvSpPr>
          <p:cNvPr id="164" name="Google Shape;164;p29"/>
          <p:cNvSpPr txBox="1">
            <a:spLocks noGrp="1"/>
          </p:cNvSpPr>
          <p:nvPr>
            <p:ph type="title" idx="2"/>
          </p:nvPr>
        </p:nvSpPr>
        <p:spPr>
          <a:xfrm>
            <a:off x="556423" y="1144529"/>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165" name="Google Shape;165;p29"/>
          <p:cNvSpPr txBox="1">
            <a:spLocks noGrp="1"/>
          </p:cNvSpPr>
          <p:nvPr>
            <p:ph type="title" idx="3"/>
          </p:nvPr>
        </p:nvSpPr>
        <p:spPr>
          <a:xfrm>
            <a:off x="556423" y="2577937"/>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66" name="Google Shape;166;p29"/>
          <p:cNvSpPr txBox="1">
            <a:spLocks noGrp="1"/>
          </p:cNvSpPr>
          <p:nvPr>
            <p:ph type="title" idx="4"/>
          </p:nvPr>
        </p:nvSpPr>
        <p:spPr>
          <a:xfrm>
            <a:off x="3128348" y="1144529"/>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67" name="Google Shape;167;p29"/>
          <p:cNvSpPr txBox="1">
            <a:spLocks noGrp="1"/>
          </p:cNvSpPr>
          <p:nvPr>
            <p:ph type="title" idx="5"/>
          </p:nvPr>
        </p:nvSpPr>
        <p:spPr>
          <a:xfrm>
            <a:off x="3128348" y="2577937"/>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68" name="Google Shape;168;p29"/>
          <p:cNvSpPr txBox="1">
            <a:spLocks noGrp="1"/>
          </p:cNvSpPr>
          <p:nvPr>
            <p:ph type="title" idx="6"/>
          </p:nvPr>
        </p:nvSpPr>
        <p:spPr>
          <a:xfrm>
            <a:off x="5705148" y="1144529"/>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69" name="Google Shape;169;p29"/>
          <p:cNvSpPr txBox="1">
            <a:spLocks noGrp="1"/>
          </p:cNvSpPr>
          <p:nvPr>
            <p:ph type="title" idx="7"/>
          </p:nvPr>
        </p:nvSpPr>
        <p:spPr>
          <a:xfrm>
            <a:off x="5705148" y="2577937"/>
            <a:ext cx="91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0" name="Google Shape;170;p29"/>
          <p:cNvSpPr txBox="1">
            <a:spLocks noGrp="1"/>
          </p:cNvSpPr>
          <p:nvPr>
            <p:ph type="subTitle" idx="1"/>
          </p:nvPr>
        </p:nvSpPr>
        <p:spPr>
          <a:xfrm>
            <a:off x="556423" y="1674071"/>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Farha</a:t>
            </a:r>
            <a:endParaRPr dirty="0"/>
          </a:p>
        </p:txBody>
      </p:sp>
      <p:sp>
        <p:nvSpPr>
          <p:cNvPr id="171" name="Google Shape;171;p29"/>
          <p:cNvSpPr txBox="1">
            <a:spLocks noGrp="1"/>
          </p:cNvSpPr>
          <p:nvPr>
            <p:ph type="subTitle" idx="8"/>
          </p:nvPr>
        </p:nvSpPr>
        <p:spPr>
          <a:xfrm>
            <a:off x="3128348" y="1674071"/>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Habiba</a:t>
            </a:r>
            <a:endParaRPr dirty="0"/>
          </a:p>
        </p:txBody>
      </p:sp>
      <p:sp>
        <p:nvSpPr>
          <p:cNvPr id="172" name="Google Shape;172;p29"/>
          <p:cNvSpPr txBox="1">
            <a:spLocks noGrp="1"/>
          </p:cNvSpPr>
          <p:nvPr>
            <p:ph type="subTitle" idx="9"/>
          </p:nvPr>
        </p:nvSpPr>
        <p:spPr>
          <a:xfrm>
            <a:off x="5863800" y="1693229"/>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Gana</a:t>
            </a:r>
            <a:endParaRPr dirty="0"/>
          </a:p>
        </p:txBody>
      </p:sp>
      <p:sp>
        <p:nvSpPr>
          <p:cNvPr id="173" name="Google Shape;173;p29"/>
          <p:cNvSpPr txBox="1">
            <a:spLocks noGrp="1"/>
          </p:cNvSpPr>
          <p:nvPr>
            <p:ph type="subTitle" idx="13"/>
          </p:nvPr>
        </p:nvSpPr>
        <p:spPr>
          <a:xfrm>
            <a:off x="556423" y="3107546"/>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Nehad</a:t>
            </a:r>
            <a:endParaRPr dirty="0"/>
          </a:p>
        </p:txBody>
      </p:sp>
      <p:sp>
        <p:nvSpPr>
          <p:cNvPr id="174" name="Google Shape;174;p29"/>
          <p:cNvSpPr txBox="1">
            <a:spLocks noGrp="1"/>
          </p:cNvSpPr>
          <p:nvPr>
            <p:ph type="subTitle" idx="14"/>
          </p:nvPr>
        </p:nvSpPr>
        <p:spPr>
          <a:xfrm>
            <a:off x="3130786" y="3107546"/>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Thamer</a:t>
            </a:r>
            <a:endParaRPr dirty="0"/>
          </a:p>
        </p:txBody>
      </p:sp>
      <p:sp>
        <p:nvSpPr>
          <p:cNvPr id="175" name="Google Shape;175;p29"/>
          <p:cNvSpPr txBox="1">
            <a:spLocks noGrp="1"/>
          </p:cNvSpPr>
          <p:nvPr>
            <p:ph type="subTitle" idx="15"/>
          </p:nvPr>
        </p:nvSpPr>
        <p:spPr>
          <a:xfrm>
            <a:off x="5868700" y="3126637"/>
            <a:ext cx="25602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Hashem</a:t>
            </a:r>
            <a:endParaRPr dirty="0"/>
          </a:p>
        </p:txBody>
      </p:sp>
      <p:sp>
        <p:nvSpPr>
          <p:cNvPr id="4" name="Google Shape;164;p29">
            <a:extLst>
              <a:ext uri="{FF2B5EF4-FFF2-40B4-BE49-F238E27FC236}">
                <a16:creationId xmlns:a16="http://schemas.microsoft.com/office/drawing/2014/main" id="{8CD0CF90-1BF5-26E9-64A5-2A190F221895}"/>
              </a:ext>
            </a:extLst>
          </p:cNvPr>
          <p:cNvSpPr txBox="1">
            <a:spLocks/>
          </p:cNvSpPr>
          <p:nvPr/>
        </p:nvSpPr>
        <p:spPr>
          <a:xfrm>
            <a:off x="559576" y="3724621"/>
            <a:ext cx="914400" cy="548700"/>
          </a:xfrm>
          <a:prstGeom prst="rect">
            <a:avLst/>
          </a:prstGeom>
          <a:noFill/>
          <a:ln>
            <a:noFill/>
          </a:ln>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2pPr>
            <a:lvl3pPr marR="0" lvl="2"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3pPr>
            <a:lvl4pPr marR="0" lvl="3"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4pPr>
            <a:lvl5pPr marR="0" lvl="4"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5pPr>
            <a:lvl6pPr marR="0" lvl="5"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6pPr>
            <a:lvl7pPr marR="0" lvl="6"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7pPr>
            <a:lvl8pPr marR="0" lvl="7"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8pPr>
            <a:lvl9pPr marR="0" lvl="8"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9pPr>
          </a:lstStyle>
          <a:p>
            <a:r>
              <a:rPr lang="en" dirty="0"/>
              <a:t>07</a:t>
            </a:r>
          </a:p>
        </p:txBody>
      </p:sp>
      <p:sp>
        <p:nvSpPr>
          <p:cNvPr id="5" name="Google Shape;164;p29">
            <a:extLst>
              <a:ext uri="{FF2B5EF4-FFF2-40B4-BE49-F238E27FC236}">
                <a16:creationId xmlns:a16="http://schemas.microsoft.com/office/drawing/2014/main" id="{2CAAD1AD-527C-72D4-54DC-FB06FF72E168}"/>
              </a:ext>
            </a:extLst>
          </p:cNvPr>
          <p:cNvSpPr txBox="1">
            <a:spLocks/>
          </p:cNvSpPr>
          <p:nvPr/>
        </p:nvSpPr>
        <p:spPr>
          <a:xfrm>
            <a:off x="3116623" y="3734951"/>
            <a:ext cx="914400" cy="548700"/>
          </a:xfrm>
          <a:prstGeom prst="rect">
            <a:avLst/>
          </a:prstGeom>
          <a:noFill/>
          <a:ln>
            <a:noFill/>
          </a:ln>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2pPr>
            <a:lvl3pPr marR="0" lvl="2"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3pPr>
            <a:lvl4pPr marR="0" lvl="3"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4pPr>
            <a:lvl5pPr marR="0" lvl="4"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5pPr>
            <a:lvl6pPr marR="0" lvl="5"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6pPr>
            <a:lvl7pPr marR="0" lvl="6"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7pPr>
            <a:lvl8pPr marR="0" lvl="7"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8pPr>
            <a:lvl9pPr marR="0" lvl="8" algn="l" rtl="0">
              <a:lnSpc>
                <a:spcPct val="100000"/>
              </a:lnSpc>
              <a:spcBef>
                <a:spcPts val="0"/>
              </a:spcBef>
              <a:spcAft>
                <a:spcPts val="0"/>
              </a:spcAft>
              <a:buClr>
                <a:schemeClr val="lt2"/>
              </a:buClr>
              <a:buSzPts val="3000"/>
              <a:buFont typeface="Audiowide"/>
              <a:buNone/>
              <a:defRPr sz="3000" b="0" i="0" u="none" strike="noStrike" cap="none">
                <a:solidFill>
                  <a:schemeClr val="lt2"/>
                </a:solidFill>
                <a:latin typeface="Audiowide"/>
                <a:ea typeface="Audiowide"/>
                <a:cs typeface="Audiowide"/>
                <a:sym typeface="Audiowide"/>
              </a:defRPr>
            </a:lvl9pPr>
          </a:lstStyle>
          <a:p>
            <a:r>
              <a:rPr lang="en" dirty="0"/>
              <a:t>08</a:t>
            </a:r>
          </a:p>
        </p:txBody>
      </p:sp>
      <p:sp>
        <p:nvSpPr>
          <p:cNvPr id="6" name="Google Shape;170;p29">
            <a:extLst>
              <a:ext uri="{FF2B5EF4-FFF2-40B4-BE49-F238E27FC236}">
                <a16:creationId xmlns:a16="http://schemas.microsoft.com/office/drawing/2014/main" id="{3D9A97C9-7488-5DC9-7345-8922C2FD4502}"/>
              </a:ext>
            </a:extLst>
          </p:cNvPr>
          <p:cNvSpPr txBox="1">
            <a:spLocks/>
          </p:cNvSpPr>
          <p:nvPr/>
        </p:nvSpPr>
        <p:spPr>
          <a:xfrm>
            <a:off x="556423" y="4241275"/>
            <a:ext cx="25602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0" indent="0"/>
            <a:r>
              <a:rPr lang="en-US" dirty="0"/>
              <a:t>Laith</a:t>
            </a:r>
          </a:p>
        </p:txBody>
      </p:sp>
      <p:sp>
        <p:nvSpPr>
          <p:cNvPr id="7" name="Google Shape;170;p29">
            <a:extLst>
              <a:ext uri="{FF2B5EF4-FFF2-40B4-BE49-F238E27FC236}">
                <a16:creationId xmlns:a16="http://schemas.microsoft.com/office/drawing/2014/main" id="{43087E7E-52D5-8643-C3E1-56545A15CD66}"/>
              </a:ext>
            </a:extLst>
          </p:cNvPr>
          <p:cNvSpPr txBox="1">
            <a:spLocks/>
          </p:cNvSpPr>
          <p:nvPr/>
        </p:nvSpPr>
        <p:spPr>
          <a:xfrm>
            <a:off x="3116623" y="4235490"/>
            <a:ext cx="25602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0" indent="0"/>
            <a:r>
              <a:rPr lang="en-US" dirty="0"/>
              <a:t>Mohammad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Nehad</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1687069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The Drivers with most total distance</a:t>
            </a:r>
          </a:p>
        </p:txBody>
      </p:sp>
      <p:pic>
        <p:nvPicPr>
          <p:cNvPr id="5" name="Picture Placeholder 4" descr="A blue and white bar chart">
            <a:extLst>
              <a:ext uri="{FF2B5EF4-FFF2-40B4-BE49-F238E27FC236}">
                <a16:creationId xmlns:a16="http://schemas.microsoft.com/office/drawing/2014/main" id="{CC98D7D4-D8D1-5702-6A26-2AFD4AD36428}"/>
              </a:ext>
            </a:extLst>
          </p:cNvPr>
          <p:cNvPicPr>
            <a:picLocks noGrp="1" noChangeAspect="1"/>
          </p:cNvPicPr>
          <p:nvPr>
            <p:ph type="pic" idx="2"/>
          </p:nvPr>
        </p:nvPicPr>
        <p:blipFill>
          <a:blip r:embed="rId3"/>
          <a:srcRect l="547" r="547"/>
          <a:stretch>
            <a:fillRect/>
          </a:stretch>
        </p:blipFill>
        <p:spPr>
          <a:xfrm>
            <a:off x="1228542" y="1069299"/>
            <a:ext cx="6686915" cy="3761390"/>
          </a:xfrm>
        </p:spPr>
      </p:pic>
    </p:spTree>
    <p:extLst>
      <p:ext uri="{BB962C8B-B14F-4D97-AF65-F5344CB8AC3E}">
        <p14:creationId xmlns:p14="http://schemas.microsoft.com/office/powerpoint/2010/main" val="2445560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48382"/>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Most Frequent Users</a:t>
            </a:r>
          </a:p>
        </p:txBody>
      </p:sp>
      <p:pic>
        <p:nvPicPr>
          <p:cNvPr id="5" name="Picture Placeholder 4" descr="A graph with blue bars&#10;&#10;Description automatically generated with medium confidence">
            <a:extLst>
              <a:ext uri="{FF2B5EF4-FFF2-40B4-BE49-F238E27FC236}">
                <a16:creationId xmlns:a16="http://schemas.microsoft.com/office/drawing/2014/main" id="{EA6662DB-5CF9-BCAB-AF45-A1BBE06FBCAE}"/>
              </a:ext>
            </a:extLst>
          </p:cNvPr>
          <p:cNvPicPr>
            <a:picLocks noGrp="1" noChangeAspect="1"/>
          </p:cNvPicPr>
          <p:nvPr>
            <p:ph type="pic" idx="2"/>
          </p:nvPr>
        </p:nvPicPr>
        <p:blipFill>
          <a:blip r:embed="rId3"/>
          <a:srcRect t="1154" b="1154"/>
          <a:stretch>
            <a:fillRect/>
          </a:stretch>
        </p:blipFill>
        <p:spPr>
          <a:xfrm>
            <a:off x="1531436" y="1017725"/>
            <a:ext cx="6382368" cy="3857429"/>
          </a:xfrm>
        </p:spPr>
      </p:pic>
    </p:spTree>
    <p:extLst>
      <p:ext uri="{BB962C8B-B14F-4D97-AF65-F5344CB8AC3E}">
        <p14:creationId xmlns:p14="http://schemas.microsoft.com/office/powerpoint/2010/main" val="22760964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49" y="326079"/>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Drivers with most trips per </a:t>
            </a:r>
            <a:r>
              <a:rPr lang="en-US" sz="2800" dirty="0" err="1"/>
              <a:t>mont</a:t>
            </a:r>
            <a:endParaRPr lang="en-US" sz="2800" dirty="0"/>
          </a:p>
        </p:txBody>
      </p:sp>
      <p:pic>
        <p:nvPicPr>
          <p:cNvPr id="5" name="Picture Placeholder 4" descr="A graph with different colored squares&#10;&#10;Description automatically generated">
            <a:extLst>
              <a:ext uri="{FF2B5EF4-FFF2-40B4-BE49-F238E27FC236}">
                <a16:creationId xmlns:a16="http://schemas.microsoft.com/office/drawing/2014/main" id="{807E6953-17C4-EBA0-4B1F-36183366F922}"/>
              </a:ext>
            </a:extLst>
          </p:cNvPr>
          <p:cNvPicPr>
            <a:picLocks noGrp="1" noChangeAspect="1"/>
          </p:cNvPicPr>
          <p:nvPr>
            <p:ph type="pic" idx="2"/>
          </p:nvPr>
        </p:nvPicPr>
        <p:blipFill rotWithShape="1">
          <a:blip r:embed="rId3"/>
          <a:srcRect l="-243" r="64"/>
          <a:stretch/>
        </p:blipFill>
        <p:spPr>
          <a:xfrm>
            <a:off x="1308581" y="1017725"/>
            <a:ext cx="6526837" cy="3980366"/>
          </a:xfrm>
        </p:spPr>
      </p:pic>
    </p:spTree>
    <p:extLst>
      <p:ext uri="{BB962C8B-B14F-4D97-AF65-F5344CB8AC3E}">
        <p14:creationId xmlns:p14="http://schemas.microsoft.com/office/powerpoint/2010/main" val="4136797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33513"/>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Passenger Count and The Drivers</a:t>
            </a:r>
          </a:p>
        </p:txBody>
      </p:sp>
      <p:pic>
        <p:nvPicPr>
          <p:cNvPr id="5" name="Picture Placeholder 4" descr="A graph of a number of drivers">
            <a:extLst>
              <a:ext uri="{FF2B5EF4-FFF2-40B4-BE49-F238E27FC236}">
                <a16:creationId xmlns:a16="http://schemas.microsoft.com/office/drawing/2014/main" id="{BA9F2506-DFB7-3141-C511-6481BCCCCF02}"/>
              </a:ext>
            </a:extLst>
          </p:cNvPr>
          <p:cNvPicPr>
            <a:picLocks noGrp="1" noChangeAspect="1"/>
          </p:cNvPicPr>
          <p:nvPr>
            <p:ph type="pic" idx="2"/>
          </p:nvPr>
        </p:nvPicPr>
        <p:blipFill>
          <a:blip r:embed="rId3"/>
          <a:srcRect l="547" r="547"/>
          <a:stretch>
            <a:fillRect/>
          </a:stretch>
        </p:blipFill>
        <p:spPr>
          <a:xfrm>
            <a:off x="1133707" y="1017725"/>
            <a:ext cx="6876586" cy="3868080"/>
          </a:xfrm>
        </p:spPr>
      </p:pic>
    </p:spTree>
    <p:extLst>
      <p:ext uri="{BB962C8B-B14F-4D97-AF65-F5344CB8AC3E}">
        <p14:creationId xmlns:p14="http://schemas.microsoft.com/office/powerpoint/2010/main" val="2898232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Thamer</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2961399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49" y="303776"/>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Total Fare Amount and The Users</a:t>
            </a:r>
          </a:p>
        </p:txBody>
      </p:sp>
      <p:pic>
        <p:nvPicPr>
          <p:cNvPr id="5" name="Picture Placeholder 4" descr="A graph showing a bar graph">
            <a:extLst>
              <a:ext uri="{FF2B5EF4-FFF2-40B4-BE49-F238E27FC236}">
                <a16:creationId xmlns:a16="http://schemas.microsoft.com/office/drawing/2014/main" id="{C4876828-A3C8-FA1E-13FB-6D3B26A5B05F}"/>
              </a:ext>
            </a:extLst>
          </p:cNvPr>
          <p:cNvPicPr>
            <a:picLocks noGrp="1" noChangeAspect="1"/>
          </p:cNvPicPr>
          <p:nvPr>
            <p:ph type="pic" idx="2"/>
          </p:nvPr>
        </p:nvPicPr>
        <p:blipFill>
          <a:blip r:embed="rId3"/>
          <a:srcRect l="547" r="547"/>
          <a:stretch>
            <a:fillRect/>
          </a:stretch>
        </p:blipFill>
        <p:spPr>
          <a:xfrm>
            <a:off x="1011973" y="935949"/>
            <a:ext cx="7120053" cy="4005030"/>
          </a:xfrm>
        </p:spPr>
      </p:pic>
    </p:spTree>
    <p:extLst>
      <p:ext uri="{BB962C8B-B14F-4D97-AF65-F5344CB8AC3E}">
        <p14:creationId xmlns:p14="http://schemas.microsoft.com/office/powerpoint/2010/main" val="33997084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40947"/>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Line Chart for The Users and Trips per </a:t>
            </a:r>
            <a:r>
              <a:rPr lang="en-US" sz="2800" dirty="0" err="1"/>
              <a:t>mont</a:t>
            </a:r>
            <a:endParaRPr lang="en-US" sz="2800" dirty="0"/>
          </a:p>
        </p:txBody>
      </p:sp>
      <p:pic>
        <p:nvPicPr>
          <p:cNvPr id="5" name="Picture Placeholder 4" descr="A graph with lines and dots&#10;&#10;Description automatically generated with medium confidence">
            <a:extLst>
              <a:ext uri="{FF2B5EF4-FFF2-40B4-BE49-F238E27FC236}">
                <a16:creationId xmlns:a16="http://schemas.microsoft.com/office/drawing/2014/main" id="{C60D3368-BF90-A0F2-1FD6-C50CEB2883CD}"/>
              </a:ext>
            </a:extLst>
          </p:cNvPr>
          <p:cNvPicPr>
            <a:picLocks noGrp="1" noChangeAspect="1"/>
          </p:cNvPicPr>
          <p:nvPr>
            <p:ph type="pic" idx="2"/>
          </p:nvPr>
        </p:nvPicPr>
        <p:blipFill>
          <a:blip r:embed="rId3"/>
          <a:srcRect t="514" b="514"/>
          <a:stretch>
            <a:fillRect/>
          </a:stretch>
        </p:blipFill>
        <p:spPr>
          <a:xfrm>
            <a:off x="1078662" y="1017725"/>
            <a:ext cx="6986676" cy="3930005"/>
          </a:xfrm>
        </p:spPr>
      </p:pic>
    </p:spTree>
    <p:extLst>
      <p:ext uri="{BB962C8B-B14F-4D97-AF65-F5344CB8AC3E}">
        <p14:creationId xmlns:p14="http://schemas.microsoft.com/office/powerpoint/2010/main" val="36685702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Bar-plot for Weather</a:t>
            </a:r>
          </a:p>
        </p:txBody>
      </p:sp>
      <p:pic>
        <p:nvPicPr>
          <p:cNvPr id="6" name="Picture Placeholder 5" descr="A graph showing the amount of weather&#10;&#10;Description automatically generated">
            <a:extLst>
              <a:ext uri="{FF2B5EF4-FFF2-40B4-BE49-F238E27FC236}">
                <a16:creationId xmlns:a16="http://schemas.microsoft.com/office/drawing/2014/main" id="{54521188-E7F0-A410-67B7-EFDE01882812}"/>
              </a:ext>
            </a:extLst>
          </p:cNvPr>
          <p:cNvPicPr>
            <a:picLocks noGrp="1" noChangeAspect="1"/>
          </p:cNvPicPr>
          <p:nvPr>
            <p:ph type="pic" idx="2"/>
          </p:nvPr>
        </p:nvPicPr>
        <p:blipFill rotWithShape="1">
          <a:blip r:embed="rId3"/>
          <a:srcRect l="-158" t="3847"/>
          <a:stretch/>
        </p:blipFill>
        <p:spPr>
          <a:xfrm>
            <a:off x="1629859" y="1092819"/>
            <a:ext cx="5884281" cy="3879695"/>
          </a:xfrm>
        </p:spPr>
      </p:pic>
    </p:spTree>
    <p:extLst>
      <p:ext uri="{BB962C8B-B14F-4D97-AF65-F5344CB8AC3E}">
        <p14:creationId xmlns:p14="http://schemas.microsoft.com/office/powerpoint/2010/main" val="31642222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49" y="333513"/>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Pie-Chart for The Weather</a:t>
            </a:r>
          </a:p>
        </p:txBody>
      </p:sp>
      <p:pic>
        <p:nvPicPr>
          <p:cNvPr id="6" name="Picture Placeholder 5" descr="A pie chart with different colors&#10;&#10;Description automatically generated">
            <a:extLst>
              <a:ext uri="{FF2B5EF4-FFF2-40B4-BE49-F238E27FC236}">
                <a16:creationId xmlns:a16="http://schemas.microsoft.com/office/drawing/2014/main" id="{4FF1A8EC-DC23-50BF-B0E7-9F3F31761309}"/>
              </a:ext>
            </a:extLst>
          </p:cNvPr>
          <p:cNvPicPr>
            <a:picLocks noGrp="1" noChangeAspect="1"/>
          </p:cNvPicPr>
          <p:nvPr>
            <p:ph type="pic" idx="2"/>
          </p:nvPr>
        </p:nvPicPr>
        <p:blipFill rotWithShape="1">
          <a:blip r:embed="rId3"/>
          <a:srcRect l="1153" t="-547" r="124" b="317"/>
          <a:stretch/>
        </p:blipFill>
        <p:spPr>
          <a:xfrm>
            <a:off x="1577714" y="1017725"/>
            <a:ext cx="5988571" cy="3919928"/>
          </a:xfrm>
        </p:spPr>
      </p:pic>
    </p:spTree>
    <p:extLst>
      <p:ext uri="{BB962C8B-B14F-4D97-AF65-F5344CB8AC3E}">
        <p14:creationId xmlns:p14="http://schemas.microsoft.com/office/powerpoint/2010/main" val="403310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Farha</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11963"/>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Bar-plot </a:t>
            </a:r>
            <a:r>
              <a:rPr lang="en-US" sz="2800" dirty="0" err="1"/>
              <a:t>fro</a:t>
            </a:r>
            <a:r>
              <a:rPr lang="en-US" sz="2800" dirty="0"/>
              <a:t> Traffic Condition</a:t>
            </a:r>
          </a:p>
        </p:txBody>
      </p:sp>
      <p:pic>
        <p:nvPicPr>
          <p:cNvPr id="6" name="Picture Placeholder 5" descr="A graph of traffic condition&#10;&#10;Description automatically generated">
            <a:extLst>
              <a:ext uri="{FF2B5EF4-FFF2-40B4-BE49-F238E27FC236}">
                <a16:creationId xmlns:a16="http://schemas.microsoft.com/office/drawing/2014/main" id="{4360BCA3-CDA8-BC32-7A1F-860057C5922B}"/>
              </a:ext>
            </a:extLst>
          </p:cNvPr>
          <p:cNvPicPr>
            <a:picLocks noGrp="1" noChangeAspect="1"/>
          </p:cNvPicPr>
          <p:nvPr>
            <p:ph type="pic" idx="2"/>
          </p:nvPr>
        </p:nvPicPr>
        <p:blipFill rotWithShape="1">
          <a:blip r:embed="rId3"/>
          <a:srcRect t="126"/>
          <a:stretch/>
        </p:blipFill>
        <p:spPr>
          <a:xfrm>
            <a:off x="1528428" y="1017725"/>
            <a:ext cx="6087144" cy="3813812"/>
          </a:xfrm>
        </p:spPr>
      </p:pic>
    </p:spTree>
    <p:extLst>
      <p:ext uri="{BB962C8B-B14F-4D97-AF65-F5344CB8AC3E}">
        <p14:creationId xmlns:p14="http://schemas.microsoft.com/office/powerpoint/2010/main" val="16323459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26078"/>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Pie-Chart for the Weather </a:t>
            </a:r>
          </a:p>
        </p:txBody>
      </p:sp>
      <p:pic>
        <p:nvPicPr>
          <p:cNvPr id="6" name="Picture Placeholder 5" descr="A pie chart with different colored sections&#10;&#10;Description automatically generated">
            <a:extLst>
              <a:ext uri="{FF2B5EF4-FFF2-40B4-BE49-F238E27FC236}">
                <a16:creationId xmlns:a16="http://schemas.microsoft.com/office/drawing/2014/main" id="{214BDDE9-B855-8C8C-367B-84A5198BAD44}"/>
              </a:ext>
            </a:extLst>
          </p:cNvPr>
          <p:cNvPicPr>
            <a:picLocks noGrp="1" noChangeAspect="1"/>
          </p:cNvPicPr>
          <p:nvPr>
            <p:ph type="pic" idx="2"/>
          </p:nvPr>
        </p:nvPicPr>
        <p:blipFill rotWithShape="1">
          <a:blip r:embed="rId3"/>
          <a:srcRect t="2321" b="1112"/>
          <a:stretch/>
        </p:blipFill>
        <p:spPr>
          <a:xfrm>
            <a:off x="1513510" y="1017725"/>
            <a:ext cx="6116980" cy="3747101"/>
          </a:xfrm>
        </p:spPr>
      </p:pic>
    </p:spTree>
    <p:extLst>
      <p:ext uri="{BB962C8B-B14F-4D97-AF65-F5344CB8AC3E}">
        <p14:creationId xmlns:p14="http://schemas.microsoft.com/office/powerpoint/2010/main" val="121951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257336"/>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Hist-Plot for Fare Amounts</a:t>
            </a:r>
          </a:p>
        </p:txBody>
      </p:sp>
      <p:pic>
        <p:nvPicPr>
          <p:cNvPr id="5" name="Picture Placeholder 4" descr="A graph of a graph showing a long line">
            <a:extLst>
              <a:ext uri="{FF2B5EF4-FFF2-40B4-BE49-F238E27FC236}">
                <a16:creationId xmlns:a16="http://schemas.microsoft.com/office/drawing/2014/main" id="{32204B1C-F390-8E15-B941-171E8DCBCB81}"/>
              </a:ext>
            </a:extLst>
          </p:cNvPr>
          <p:cNvPicPr>
            <a:picLocks noGrp="1" noChangeAspect="1"/>
          </p:cNvPicPr>
          <p:nvPr>
            <p:ph type="pic" idx="2"/>
          </p:nvPr>
        </p:nvPicPr>
        <p:blipFill rotWithShape="1">
          <a:blip r:embed="rId3"/>
          <a:srcRect t="274" r="1447" b="-183"/>
          <a:stretch/>
        </p:blipFill>
        <p:spPr>
          <a:xfrm>
            <a:off x="1977483" y="1017725"/>
            <a:ext cx="5501269" cy="3868439"/>
          </a:xfrm>
        </p:spPr>
      </p:pic>
    </p:spTree>
    <p:extLst>
      <p:ext uri="{BB962C8B-B14F-4D97-AF65-F5344CB8AC3E}">
        <p14:creationId xmlns:p14="http://schemas.microsoft.com/office/powerpoint/2010/main" val="27919598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Hashem</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230973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Rides by Hour</a:t>
            </a:r>
          </a:p>
        </p:txBody>
      </p:sp>
      <p:pic>
        <p:nvPicPr>
          <p:cNvPr id="5" name="Picture Placeholder 4" descr="A graph of a number of rides&#10;&#10;Description automatically generated">
            <a:extLst>
              <a:ext uri="{FF2B5EF4-FFF2-40B4-BE49-F238E27FC236}">
                <a16:creationId xmlns:a16="http://schemas.microsoft.com/office/drawing/2014/main" id="{45D963B3-5933-3645-19BB-A3363356DECD}"/>
              </a:ext>
            </a:extLst>
          </p:cNvPr>
          <p:cNvPicPr>
            <a:picLocks noGrp="1" noChangeAspect="1"/>
          </p:cNvPicPr>
          <p:nvPr>
            <p:ph type="pic" idx="2"/>
          </p:nvPr>
        </p:nvPicPr>
        <p:blipFill rotWithShape="1">
          <a:blip r:embed="rId3"/>
          <a:srcRect l="-159" t="-371" r="1" b="53"/>
          <a:stretch/>
        </p:blipFill>
        <p:spPr>
          <a:xfrm>
            <a:off x="1377653" y="1089595"/>
            <a:ext cx="6388694" cy="3808755"/>
          </a:xfrm>
        </p:spPr>
      </p:pic>
    </p:spTree>
    <p:extLst>
      <p:ext uri="{BB962C8B-B14F-4D97-AF65-F5344CB8AC3E}">
        <p14:creationId xmlns:p14="http://schemas.microsoft.com/office/powerpoint/2010/main" val="36172950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by Hour</a:t>
            </a:r>
          </a:p>
        </p:txBody>
      </p:sp>
      <p:pic>
        <p:nvPicPr>
          <p:cNvPr id="5" name="Picture Placeholder 4" descr="A graph of a number of blue bars&#10;&#10;Description automatically generated with medium confidence">
            <a:extLst>
              <a:ext uri="{FF2B5EF4-FFF2-40B4-BE49-F238E27FC236}">
                <a16:creationId xmlns:a16="http://schemas.microsoft.com/office/drawing/2014/main" id="{1053BABB-873A-5663-B04B-737D415ACCAB}"/>
              </a:ext>
            </a:extLst>
          </p:cNvPr>
          <p:cNvPicPr>
            <a:picLocks noGrp="1" noChangeAspect="1"/>
          </p:cNvPicPr>
          <p:nvPr>
            <p:ph type="pic" idx="2"/>
          </p:nvPr>
        </p:nvPicPr>
        <p:blipFill rotWithShape="1">
          <a:blip r:embed="rId3"/>
          <a:srcRect l="488" t="1681" r="1182"/>
          <a:stretch/>
        </p:blipFill>
        <p:spPr>
          <a:xfrm>
            <a:off x="4378712" y="1112337"/>
            <a:ext cx="4538543" cy="3312088"/>
          </a:xfrm>
        </p:spPr>
      </p:pic>
      <p:pic>
        <p:nvPicPr>
          <p:cNvPr id="8" name="Picture 7" descr="A graph with a line">
            <a:extLst>
              <a:ext uri="{FF2B5EF4-FFF2-40B4-BE49-F238E27FC236}">
                <a16:creationId xmlns:a16="http://schemas.microsoft.com/office/drawing/2014/main" id="{8EF45F74-9E38-3D48-2F4F-9D9105B7C9F7}"/>
              </a:ext>
            </a:extLst>
          </p:cNvPr>
          <p:cNvPicPr>
            <a:picLocks noChangeAspect="1"/>
          </p:cNvPicPr>
          <p:nvPr/>
        </p:nvPicPr>
        <p:blipFill>
          <a:blip r:embed="rId4"/>
          <a:stretch>
            <a:fillRect/>
          </a:stretch>
        </p:blipFill>
        <p:spPr>
          <a:xfrm>
            <a:off x="174547" y="1334690"/>
            <a:ext cx="4062759" cy="2867381"/>
          </a:xfrm>
          <a:prstGeom prst="rect">
            <a:avLst/>
          </a:prstGeom>
        </p:spPr>
      </p:pic>
    </p:spTree>
    <p:extLst>
      <p:ext uri="{BB962C8B-B14F-4D97-AF65-F5344CB8AC3E}">
        <p14:creationId xmlns:p14="http://schemas.microsoft.com/office/powerpoint/2010/main" val="21939487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and the Days</a:t>
            </a:r>
          </a:p>
        </p:txBody>
      </p:sp>
      <p:pic>
        <p:nvPicPr>
          <p:cNvPr id="5" name="Picture Placeholder 4" descr="A graph of a number of blue bars&#10;&#10;Description automatically generated">
            <a:extLst>
              <a:ext uri="{FF2B5EF4-FFF2-40B4-BE49-F238E27FC236}">
                <a16:creationId xmlns:a16="http://schemas.microsoft.com/office/drawing/2014/main" id="{EAFEDAD1-85F5-B65A-6FF1-E4845D7FEE48}"/>
              </a:ext>
            </a:extLst>
          </p:cNvPr>
          <p:cNvPicPr>
            <a:picLocks noGrp="1" noChangeAspect="1"/>
          </p:cNvPicPr>
          <p:nvPr>
            <p:ph type="pic" idx="2"/>
          </p:nvPr>
        </p:nvPicPr>
        <p:blipFill rotWithShape="1">
          <a:blip r:embed="rId3"/>
          <a:srcRect l="7" r="-117"/>
          <a:stretch/>
        </p:blipFill>
        <p:spPr>
          <a:xfrm>
            <a:off x="1164417" y="1158703"/>
            <a:ext cx="6815166" cy="3738717"/>
          </a:xfrm>
        </p:spPr>
      </p:pic>
    </p:spTree>
    <p:extLst>
      <p:ext uri="{BB962C8B-B14F-4D97-AF65-F5344CB8AC3E}">
        <p14:creationId xmlns:p14="http://schemas.microsoft.com/office/powerpoint/2010/main" val="7199827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and Months</a:t>
            </a:r>
          </a:p>
        </p:txBody>
      </p:sp>
      <p:pic>
        <p:nvPicPr>
          <p:cNvPr id="5" name="Picture Placeholder 4" descr="A graph showing a line&#10;&#10;Description automatically generated">
            <a:extLst>
              <a:ext uri="{FF2B5EF4-FFF2-40B4-BE49-F238E27FC236}">
                <a16:creationId xmlns:a16="http://schemas.microsoft.com/office/drawing/2014/main" id="{ABC0F461-2E50-5A01-ECBA-52604F4C65DA}"/>
              </a:ext>
            </a:extLst>
          </p:cNvPr>
          <p:cNvPicPr>
            <a:picLocks noGrp="1" noChangeAspect="1"/>
          </p:cNvPicPr>
          <p:nvPr>
            <p:ph type="pic" idx="2"/>
          </p:nvPr>
        </p:nvPicPr>
        <p:blipFill rotWithShape="1">
          <a:blip r:embed="rId3"/>
          <a:srcRect l="81" t="-385" r="-451"/>
          <a:stretch/>
        </p:blipFill>
        <p:spPr>
          <a:xfrm>
            <a:off x="1325060" y="1234069"/>
            <a:ext cx="6493880" cy="3517550"/>
          </a:xfrm>
        </p:spPr>
      </p:pic>
    </p:spTree>
    <p:extLst>
      <p:ext uri="{BB962C8B-B14F-4D97-AF65-F5344CB8AC3E}">
        <p14:creationId xmlns:p14="http://schemas.microsoft.com/office/powerpoint/2010/main" val="31861824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and Weekday</a:t>
            </a:r>
          </a:p>
        </p:txBody>
      </p:sp>
      <p:pic>
        <p:nvPicPr>
          <p:cNvPr id="5" name="Picture Placeholder 4" descr="A graph of a line&#10;&#10;Description automatically generated">
            <a:extLst>
              <a:ext uri="{FF2B5EF4-FFF2-40B4-BE49-F238E27FC236}">
                <a16:creationId xmlns:a16="http://schemas.microsoft.com/office/drawing/2014/main" id="{848FCF32-5216-7358-710E-4D65D6238465}"/>
              </a:ext>
            </a:extLst>
          </p:cNvPr>
          <p:cNvPicPr>
            <a:picLocks noGrp="1" noChangeAspect="1"/>
          </p:cNvPicPr>
          <p:nvPr>
            <p:ph type="pic" idx="2"/>
          </p:nvPr>
        </p:nvPicPr>
        <p:blipFill rotWithShape="1">
          <a:blip r:embed="rId3"/>
          <a:srcRect l="422" t="-912" r="-1257" b="1"/>
          <a:stretch/>
        </p:blipFill>
        <p:spPr>
          <a:xfrm>
            <a:off x="1412488" y="1193880"/>
            <a:ext cx="6319024" cy="3424881"/>
          </a:xfrm>
        </p:spPr>
      </p:pic>
    </p:spTree>
    <p:extLst>
      <p:ext uri="{BB962C8B-B14F-4D97-AF65-F5344CB8AC3E}">
        <p14:creationId xmlns:p14="http://schemas.microsoft.com/office/powerpoint/2010/main" val="7233507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Laith</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07</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4159278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55" name="Google Shape;155;p28"/>
          <p:cNvSpPr txBox="1">
            <a:spLocks noGrp="1"/>
          </p:cNvSpPr>
          <p:nvPr>
            <p:ph type="body" idx="1"/>
          </p:nvPr>
        </p:nvSpPr>
        <p:spPr>
          <a:xfrm>
            <a:off x="720000" y="1152475"/>
            <a:ext cx="6691844" cy="14192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Our dataset includes detailed information on individual trips made by a ride-sharing or taxi service. Each row represents a unique trip and includes identifiers for the user and driver, the condition of the car, weather and traffic conditions, temporal information (hour, day, month, weekday, year), and spatial information (pickup and </a:t>
            </a:r>
            <a:r>
              <a:rPr lang="en-US" sz="1400" dirty="0" err="1"/>
              <a:t>dropoff</a:t>
            </a:r>
            <a:r>
              <a:rPr lang="en-US" sz="1400" dirty="0"/>
              <a:t> coordinates). Additionally, it contains details about the fare, distance, and passenger count.</a:t>
            </a:r>
            <a:endParaRPr sz="1400" dirty="0"/>
          </a:p>
        </p:txBody>
      </p:sp>
      <p:sp>
        <p:nvSpPr>
          <p:cNvPr id="2" name="Google Shape;155;p28">
            <a:extLst>
              <a:ext uri="{FF2B5EF4-FFF2-40B4-BE49-F238E27FC236}">
                <a16:creationId xmlns:a16="http://schemas.microsoft.com/office/drawing/2014/main" id="{5815417D-DC76-FB21-124F-4A4DB09FFD43}"/>
              </a:ext>
            </a:extLst>
          </p:cNvPr>
          <p:cNvSpPr txBox="1">
            <a:spLocks/>
          </p:cNvSpPr>
          <p:nvPr/>
        </p:nvSpPr>
        <p:spPr>
          <a:xfrm>
            <a:off x="720000" y="2624253"/>
            <a:ext cx="6803356" cy="18808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pen Sans"/>
              <a:buChar char="●"/>
              <a:defRPr sz="1200" b="0"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9pPr>
          </a:lstStyle>
          <a:p>
            <a:pPr marL="0" indent="0">
              <a:buFont typeface="Open Sans"/>
              <a:buNone/>
            </a:pPr>
            <a:r>
              <a:rPr lang="en-US" sz="1400" dirty="0"/>
              <a:t>This comprehensive dataset can be used for various analyses, such as:</a:t>
            </a:r>
          </a:p>
          <a:p>
            <a:pPr marL="0" indent="0">
              <a:buFont typeface="Open Sans"/>
              <a:buNone/>
            </a:pPr>
            <a:r>
              <a:rPr lang="en-US" sz="1400" dirty="0"/>
              <a:t>Fare Analysis: Understanding fare trends based on time, weather, traffic, and distance.</a:t>
            </a:r>
          </a:p>
          <a:p>
            <a:pPr marL="0" indent="0">
              <a:buFont typeface="Open Sans"/>
              <a:buNone/>
            </a:pPr>
            <a:r>
              <a:rPr lang="en-US" sz="1400" dirty="0"/>
              <a:t>Driver Performance: Evaluating drivers based on the number of trips and fare amounts.</a:t>
            </a:r>
          </a:p>
          <a:p>
            <a:pPr marL="0" indent="0">
              <a:buFont typeface="Open Sans"/>
              <a:buNone/>
            </a:pPr>
            <a:r>
              <a:rPr lang="en-US" sz="1400" dirty="0"/>
              <a:t>User Behavior: Analyzing user preferences and frequent travel times.</a:t>
            </a:r>
          </a:p>
          <a:p>
            <a:pPr marL="0" indent="0">
              <a:buFont typeface="Open Sans"/>
              <a:buNone/>
            </a:pPr>
            <a:r>
              <a:rPr lang="en-US" sz="1400" dirty="0"/>
              <a:t>Spatial Analysis: Investigating popular pickup and </a:t>
            </a:r>
            <a:r>
              <a:rPr lang="en-US" sz="1400" dirty="0" err="1"/>
              <a:t>dropoff</a:t>
            </a:r>
            <a:r>
              <a:rPr lang="en-US" sz="1400" dirty="0"/>
              <a:t> locations and distances to key landmarks or airports.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and Passenger Count</a:t>
            </a:r>
          </a:p>
        </p:txBody>
      </p:sp>
      <p:pic>
        <p:nvPicPr>
          <p:cNvPr id="6" name="Picture Placeholder 5" descr="A graph of blue rectangular objects">
            <a:extLst>
              <a:ext uri="{FF2B5EF4-FFF2-40B4-BE49-F238E27FC236}">
                <a16:creationId xmlns:a16="http://schemas.microsoft.com/office/drawing/2014/main" id="{D52F5A57-F428-CFAE-AB7D-4BF2150C91BF}"/>
              </a:ext>
            </a:extLst>
          </p:cNvPr>
          <p:cNvPicPr>
            <a:picLocks noGrp="1" noChangeAspect="1"/>
          </p:cNvPicPr>
          <p:nvPr>
            <p:ph type="pic" idx="2"/>
          </p:nvPr>
        </p:nvPicPr>
        <p:blipFill>
          <a:blip r:embed="rId3"/>
          <a:srcRect t="691" b="691"/>
          <a:stretch>
            <a:fillRect/>
          </a:stretch>
        </p:blipFill>
        <p:spPr>
          <a:xfrm>
            <a:off x="1479395" y="1186445"/>
            <a:ext cx="6382368" cy="3590083"/>
          </a:xfrm>
        </p:spPr>
      </p:pic>
    </p:spTree>
    <p:extLst>
      <p:ext uri="{BB962C8B-B14F-4D97-AF65-F5344CB8AC3E}">
        <p14:creationId xmlns:p14="http://schemas.microsoft.com/office/powerpoint/2010/main" val="28054333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and Passenger Count</a:t>
            </a:r>
          </a:p>
        </p:txBody>
      </p:sp>
      <p:pic>
        <p:nvPicPr>
          <p:cNvPr id="5" name="Picture Placeholder 4" descr="A graph of a bar graph">
            <a:extLst>
              <a:ext uri="{FF2B5EF4-FFF2-40B4-BE49-F238E27FC236}">
                <a16:creationId xmlns:a16="http://schemas.microsoft.com/office/drawing/2014/main" id="{155C3C55-5075-C4E2-54F6-1895789F23E8}"/>
              </a:ext>
            </a:extLst>
          </p:cNvPr>
          <p:cNvPicPr>
            <a:picLocks noGrp="1" noChangeAspect="1"/>
          </p:cNvPicPr>
          <p:nvPr>
            <p:ph type="pic" idx="2"/>
          </p:nvPr>
        </p:nvPicPr>
        <p:blipFill>
          <a:blip r:embed="rId3"/>
          <a:srcRect t="691" b="691"/>
          <a:stretch>
            <a:fillRect/>
          </a:stretch>
        </p:blipFill>
        <p:spPr>
          <a:xfrm>
            <a:off x="1356732" y="1081299"/>
            <a:ext cx="6430535" cy="3617176"/>
          </a:xfrm>
        </p:spPr>
      </p:pic>
    </p:spTree>
    <p:extLst>
      <p:ext uri="{BB962C8B-B14F-4D97-AF65-F5344CB8AC3E}">
        <p14:creationId xmlns:p14="http://schemas.microsoft.com/office/powerpoint/2010/main" val="5230679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Trips by Year</a:t>
            </a:r>
          </a:p>
        </p:txBody>
      </p:sp>
      <p:pic>
        <p:nvPicPr>
          <p:cNvPr id="5" name="Picture Placeholder 4" descr="A graph of blue rectangular objects&#10;&#10;Description automatically generated with medium confidence">
            <a:extLst>
              <a:ext uri="{FF2B5EF4-FFF2-40B4-BE49-F238E27FC236}">
                <a16:creationId xmlns:a16="http://schemas.microsoft.com/office/drawing/2014/main" id="{FBF63320-80E4-0DC0-4571-1C02625730D5}"/>
              </a:ext>
            </a:extLst>
          </p:cNvPr>
          <p:cNvPicPr>
            <a:picLocks noGrp="1" noChangeAspect="1"/>
          </p:cNvPicPr>
          <p:nvPr>
            <p:ph type="pic" idx="2"/>
          </p:nvPr>
        </p:nvPicPr>
        <p:blipFill rotWithShape="1">
          <a:blip r:embed="rId3"/>
          <a:srcRect l="-531" t="-381" r="-1322"/>
          <a:stretch/>
        </p:blipFill>
        <p:spPr>
          <a:xfrm>
            <a:off x="1115123" y="1081261"/>
            <a:ext cx="6913754" cy="3953332"/>
          </a:xfrm>
        </p:spPr>
      </p:pic>
    </p:spTree>
    <p:extLst>
      <p:ext uri="{BB962C8B-B14F-4D97-AF65-F5344CB8AC3E}">
        <p14:creationId xmlns:p14="http://schemas.microsoft.com/office/powerpoint/2010/main" val="15723778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Average Fare Amount by year</a:t>
            </a:r>
          </a:p>
        </p:txBody>
      </p:sp>
      <p:pic>
        <p:nvPicPr>
          <p:cNvPr id="5" name="Picture Placeholder 4" descr="A graph of blue rectangular bars&#10;&#10;Description automatically generated with medium confidence">
            <a:extLst>
              <a:ext uri="{FF2B5EF4-FFF2-40B4-BE49-F238E27FC236}">
                <a16:creationId xmlns:a16="http://schemas.microsoft.com/office/drawing/2014/main" id="{20226253-A380-2941-C568-1FB6D3281039}"/>
              </a:ext>
            </a:extLst>
          </p:cNvPr>
          <p:cNvPicPr>
            <a:picLocks noGrp="1" noChangeAspect="1"/>
          </p:cNvPicPr>
          <p:nvPr>
            <p:ph type="pic" idx="2"/>
          </p:nvPr>
        </p:nvPicPr>
        <p:blipFill rotWithShape="1">
          <a:blip r:embed="rId3"/>
          <a:srcRect l="67" r="-40"/>
          <a:stretch/>
        </p:blipFill>
        <p:spPr>
          <a:xfrm>
            <a:off x="1260087" y="1112513"/>
            <a:ext cx="6623825" cy="3741985"/>
          </a:xfrm>
        </p:spPr>
      </p:pic>
    </p:spTree>
    <p:extLst>
      <p:ext uri="{BB962C8B-B14F-4D97-AF65-F5344CB8AC3E}">
        <p14:creationId xmlns:p14="http://schemas.microsoft.com/office/powerpoint/2010/main" val="22237797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months for each year</a:t>
            </a:r>
          </a:p>
        </p:txBody>
      </p:sp>
      <p:pic>
        <p:nvPicPr>
          <p:cNvPr id="5" name="Picture Placeholder 4" descr="A black screen with white text&#10;&#10;Description automatically generated">
            <a:extLst>
              <a:ext uri="{FF2B5EF4-FFF2-40B4-BE49-F238E27FC236}">
                <a16:creationId xmlns:a16="http://schemas.microsoft.com/office/drawing/2014/main" id="{9650B345-DBFC-43A4-816A-9152D68A85CD}"/>
              </a:ext>
            </a:extLst>
          </p:cNvPr>
          <p:cNvPicPr>
            <a:picLocks noGrp="1" noChangeAspect="1"/>
          </p:cNvPicPr>
          <p:nvPr>
            <p:ph type="pic" idx="2"/>
          </p:nvPr>
        </p:nvPicPr>
        <p:blipFill rotWithShape="1">
          <a:blip r:embed="rId3"/>
          <a:srcRect l="70" t="1088" r="608"/>
          <a:stretch/>
        </p:blipFill>
        <p:spPr>
          <a:xfrm>
            <a:off x="2366034" y="1447050"/>
            <a:ext cx="4411932" cy="3070303"/>
          </a:xfrm>
        </p:spPr>
      </p:pic>
    </p:spTree>
    <p:extLst>
      <p:ext uri="{BB962C8B-B14F-4D97-AF65-F5344CB8AC3E}">
        <p14:creationId xmlns:p14="http://schemas.microsoft.com/office/powerpoint/2010/main" val="36616106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Mohammad</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08</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404863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Driver with most trips per month</a:t>
            </a:r>
          </a:p>
        </p:txBody>
      </p:sp>
      <p:pic>
        <p:nvPicPr>
          <p:cNvPr id="5" name="Picture Placeholder 4" descr="A graph of lines with different colors">
            <a:extLst>
              <a:ext uri="{FF2B5EF4-FFF2-40B4-BE49-F238E27FC236}">
                <a16:creationId xmlns:a16="http://schemas.microsoft.com/office/drawing/2014/main" id="{4BA97ADD-1A49-CAE1-ED0D-5FF5FF7A7472}"/>
              </a:ext>
            </a:extLst>
          </p:cNvPr>
          <p:cNvPicPr>
            <a:picLocks noGrp="1" noChangeAspect="1"/>
          </p:cNvPicPr>
          <p:nvPr>
            <p:ph type="pic" idx="2"/>
          </p:nvPr>
        </p:nvPicPr>
        <p:blipFill>
          <a:blip r:embed="rId3"/>
          <a:srcRect t="550" b="550"/>
          <a:stretch>
            <a:fillRect/>
          </a:stretch>
        </p:blipFill>
        <p:spPr>
          <a:xfrm>
            <a:off x="1501697" y="1216277"/>
            <a:ext cx="6326457" cy="3482198"/>
          </a:xfrm>
        </p:spPr>
      </p:pic>
    </p:spTree>
    <p:extLst>
      <p:ext uri="{BB962C8B-B14F-4D97-AF65-F5344CB8AC3E}">
        <p14:creationId xmlns:p14="http://schemas.microsoft.com/office/powerpoint/2010/main" val="18208800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User with most trips per month</a:t>
            </a:r>
          </a:p>
        </p:txBody>
      </p:sp>
      <p:pic>
        <p:nvPicPr>
          <p:cNvPr id="5" name="Picture Placeholder 4" descr="A graph of different colored squares&#10;&#10;Description automatically generated">
            <a:extLst>
              <a:ext uri="{FF2B5EF4-FFF2-40B4-BE49-F238E27FC236}">
                <a16:creationId xmlns:a16="http://schemas.microsoft.com/office/drawing/2014/main" id="{A9AD978A-74BB-A03F-9DF7-A99F1C77BE66}"/>
              </a:ext>
            </a:extLst>
          </p:cNvPr>
          <p:cNvPicPr>
            <a:picLocks noGrp="1" noChangeAspect="1"/>
          </p:cNvPicPr>
          <p:nvPr>
            <p:ph type="pic" idx="2"/>
          </p:nvPr>
        </p:nvPicPr>
        <p:blipFill rotWithShape="1">
          <a:blip r:embed="rId3"/>
          <a:srcRect l="-9" r="-284"/>
          <a:stretch/>
        </p:blipFill>
        <p:spPr>
          <a:xfrm>
            <a:off x="1007953" y="1171578"/>
            <a:ext cx="7128093" cy="3526897"/>
          </a:xfrm>
        </p:spPr>
      </p:pic>
    </p:spTree>
    <p:extLst>
      <p:ext uri="{BB962C8B-B14F-4D97-AF65-F5344CB8AC3E}">
        <p14:creationId xmlns:p14="http://schemas.microsoft.com/office/powerpoint/2010/main" val="22775083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Heat-Map</a:t>
            </a:r>
          </a:p>
        </p:txBody>
      </p:sp>
      <p:pic>
        <p:nvPicPr>
          <p:cNvPr id="5" name="Picture Placeholder 4" descr="A screenshot of a graph&#10;&#10;Description automatically generated">
            <a:extLst>
              <a:ext uri="{FF2B5EF4-FFF2-40B4-BE49-F238E27FC236}">
                <a16:creationId xmlns:a16="http://schemas.microsoft.com/office/drawing/2014/main" id="{7581D13C-E6D4-D184-3CD7-29D5488F1B45}"/>
              </a:ext>
            </a:extLst>
          </p:cNvPr>
          <p:cNvPicPr>
            <a:picLocks noGrp="1" noChangeAspect="1"/>
          </p:cNvPicPr>
          <p:nvPr>
            <p:ph type="pic" idx="2"/>
          </p:nvPr>
        </p:nvPicPr>
        <p:blipFill rotWithShape="1">
          <a:blip r:embed="rId3"/>
          <a:srcRect l="426" t="-751" r="-163" b="361"/>
          <a:stretch/>
        </p:blipFill>
        <p:spPr>
          <a:xfrm>
            <a:off x="2027663" y="1017725"/>
            <a:ext cx="5088673" cy="3830206"/>
          </a:xfrm>
        </p:spPr>
      </p:pic>
    </p:spTree>
    <p:extLst>
      <p:ext uri="{BB962C8B-B14F-4D97-AF65-F5344CB8AC3E}">
        <p14:creationId xmlns:p14="http://schemas.microsoft.com/office/powerpoint/2010/main" val="20523359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26078"/>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User and Total JFK Distance</a:t>
            </a:r>
          </a:p>
        </p:txBody>
      </p:sp>
      <p:pic>
        <p:nvPicPr>
          <p:cNvPr id="5" name="Picture Placeholder 4" descr="A graph of a bar chart">
            <a:extLst>
              <a:ext uri="{FF2B5EF4-FFF2-40B4-BE49-F238E27FC236}">
                <a16:creationId xmlns:a16="http://schemas.microsoft.com/office/drawing/2014/main" id="{EA3F687F-5CDD-C8EA-9AE7-3714B3306316}"/>
              </a:ext>
            </a:extLst>
          </p:cNvPr>
          <p:cNvPicPr>
            <a:picLocks noGrp="1" noChangeAspect="1"/>
          </p:cNvPicPr>
          <p:nvPr>
            <p:ph type="pic" idx="2"/>
          </p:nvPr>
        </p:nvPicPr>
        <p:blipFill>
          <a:blip r:embed="rId3"/>
          <a:srcRect l="468" r="468"/>
          <a:stretch>
            <a:fillRect/>
          </a:stretch>
        </p:blipFill>
        <p:spPr>
          <a:xfrm>
            <a:off x="1247078" y="1017725"/>
            <a:ext cx="6649844" cy="3717538"/>
          </a:xfrm>
        </p:spPr>
      </p:pic>
    </p:spTree>
    <p:extLst>
      <p:ext uri="{BB962C8B-B14F-4D97-AF65-F5344CB8AC3E}">
        <p14:creationId xmlns:p14="http://schemas.microsoft.com/office/powerpoint/2010/main" val="4225958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Dataset</a:t>
            </a:r>
            <a:endParaRPr dirty="0"/>
          </a:p>
        </p:txBody>
      </p:sp>
      <p:pic>
        <p:nvPicPr>
          <p:cNvPr id="3" name="Picture 2" descr="A black and white text on a black background&#10;&#10;Description automatically generated">
            <a:extLst>
              <a:ext uri="{FF2B5EF4-FFF2-40B4-BE49-F238E27FC236}">
                <a16:creationId xmlns:a16="http://schemas.microsoft.com/office/drawing/2014/main" id="{0D53B07A-1C0D-44D7-0DCC-7A2F9A4F4950}"/>
              </a:ext>
            </a:extLst>
          </p:cNvPr>
          <p:cNvPicPr>
            <a:picLocks noChangeAspect="1"/>
          </p:cNvPicPr>
          <p:nvPr/>
        </p:nvPicPr>
        <p:blipFill>
          <a:blip r:embed="rId3"/>
          <a:stretch>
            <a:fillRect/>
          </a:stretch>
        </p:blipFill>
        <p:spPr>
          <a:xfrm>
            <a:off x="719999" y="1025945"/>
            <a:ext cx="7663102" cy="3514662"/>
          </a:xfrm>
          <a:prstGeom prst="rect">
            <a:avLst/>
          </a:prstGeom>
        </p:spPr>
      </p:pic>
      <p:pic>
        <p:nvPicPr>
          <p:cNvPr id="5" name="Picture 4">
            <a:extLst>
              <a:ext uri="{FF2B5EF4-FFF2-40B4-BE49-F238E27FC236}">
                <a16:creationId xmlns:a16="http://schemas.microsoft.com/office/drawing/2014/main" id="{2E7CB19D-2C5C-A13B-503A-0A83A5F67F4A}"/>
              </a:ext>
            </a:extLst>
          </p:cNvPr>
          <p:cNvPicPr>
            <a:picLocks noChangeAspect="1"/>
          </p:cNvPicPr>
          <p:nvPr/>
        </p:nvPicPr>
        <p:blipFill>
          <a:blip r:embed="rId4"/>
          <a:stretch>
            <a:fillRect/>
          </a:stretch>
        </p:blipFill>
        <p:spPr>
          <a:xfrm>
            <a:off x="657365" y="4548827"/>
            <a:ext cx="7829269" cy="206301"/>
          </a:xfrm>
          <a:prstGeom prst="rect">
            <a:avLst/>
          </a:prstGeom>
        </p:spPr>
      </p:pic>
    </p:spTree>
    <p:extLst>
      <p:ext uri="{BB962C8B-B14F-4D97-AF65-F5344CB8AC3E}">
        <p14:creationId xmlns:p14="http://schemas.microsoft.com/office/powerpoint/2010/main" val="30933279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User and Total EWR Distance</a:t>
            </a:r>
          </a:p>
        </p:txBody>
      </p:sp>
      <p:pic>
        <p:nvPicPr>
          <p:cNvPr id="5" name="Picture Placeholder 4" descr="A graph with blue bars">
            <a:extLst>
              <a:ext uri="{FF2B5EF4-FFF2-40B4-BE49-F238E27FC236}">
                <a16:creationId xmlns:a16="http://schemas.microsoft.com/office/drawing/2014/main" id="{E973CF0A-43FB-1C09-7269-09677A6B0E19}"/>
              </a:ext>
            </a:extLst>
          </p:cNvPr>
          <p:cNvPicPr>
            <a:picLocks noGrp="1" noChangeAspect="1"/>
          </p:cNvPicPr>
          <p:nvPr>
            <p:ph type="pic" idx="2"/>
          </p:nvPr>
        </p:nvPicPr>
        <p:blipFill>
          <a:blip r:embed="rId3"/>
          <a:srcRect l="468" r="468"/>
          <a:stretch>
            <a:fillRect/>
          </a:stretch>
        </p:blipFill>
        <p:spPr>
          <a:xfrm>
            <a:off x="1328777" y="1125667"/>
            <a:ext cx="6486446" cy="3648626"/>
          </a:xfrm>
        </p:spPr>
      </p:pic>
    </p:spTree>
    <p:extLst>
      <p:ext uri="{BB962C8B-B14F-4D97-AF65-F5344CB8AC3E}">
        <p14:creationId xmlns:p14="http://schemas.microsoft.com/office/powerpoint/2010/main" val="684627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trips for the Users to/from JFK</a:t>
            </a:r>
          </a:p>
        </p:txBody>
      </p:sp>
      <p:pic>
        <p:nvPicPr>
          <p:cNvPr id="5" name="Picture Placeholder 4" descr="A graph with blue and white stripes">
            <a:extLst>
              <a:ext uri="{FF2B5EF4-FFF2-40B4-BE49-F238E27FC236}">
                <a16:creationId xmlns:a16="http://schemas.microsoft.com/office/drawing/2014/main" id="{329B546C-7DF8-3CDE-370D-31293CB3F65C}"/>
              </a:ext>
            </a:extLst>
          </p:cNvPr>
          <p:cNvPicPr>
            <a:picLocks noGrp="1" noChangeAspect="1"/>
          </p:cNvPicPr>
          <p:nvPr>
            <p:ph type="pic" idx="2"/>
          </p:nvPr>
        </p:nvPicPr>
        <p:blipFill>
          <a:blip r:embed="rId3"/>
          <a:srcRect l="547" r="547"/>
          <a:stretch>
            <a:fillRect/>
          </a:stretch>
        </p:blipFill>
        <p:spPr>
          <a:xfrm>
            <a:off x="1424177" y="1157174"/>
            <a:ext cx="6295646" cy="3541301"/>
          </a:xfrm>
        </p:spPr>
      </p:pic>
    </p:spTree>
    <p:extLst>
      <p:ext uri="{BB962C8B-B14F-4D97-AF65-F5344CB8AC3E}">
        <p14:creationId xmlns:p14="http://schemas.microsoft.com/office/powerpoint/2010/main" val="19798641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050" y="370683"/>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trips for the Users to/from EWR</a:t>
            </a:r>
          </a:p>
        </p:txBody>
      </p:sp>
      <p:pic>
        <p:nvPicPr>
          <p:cNvPr id="5" name="Picture Placeholder 4" descr="A graph with blue and white stripes">
            <a:extLst>
              <a:ext uri="{FF2B5EF4-FFF2-40B4-BE49-F238E27FC236}">
                <a16:creationId xmlns:a16="http://schemas.microsoft.com/office/drawing/2014/main" id="{C35740E8-C7F4-C6EF-8290-E4DCDF8702AA}"/>
              </a:ext>
            </a:extLst>
          </p:cNvPr>
          <p:cNvPicPr>
            <a:picLocks noGrp="1" noChangeAspect="1"/>
          </p:cNvPicPr>
          <p:nvPr>
            <p:ph type="pic" idx="2"/>
          </p:nvPr>
        </p:nvPicPr>
        <p:blipFill>
          <a:blip r:embed="rId3"/>
          <a:srcRect l="547" r="547"/>
          <a:stretch>
            <a:fillRect/>
          </a:stretch>
        </p:blipFill>
        <p:spPr>
          <a:xfrm>
            <a:off x="1185747" y="1017725"/>
            <a:ext cx="6772506" cy="3809535"/>
          </a:xfrm>
        </p:spPr>
      </p:pic>
    </p:spTree>
    <p:extLst>
      <p:ext uri="{BB962C8B-B14F-4D97-AF65-F5344CB8AC3E}">
        <p14:creationId xmlns:p14="http://schemas.microsoft.com/office/powerpoint/2010/main" val="5696389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Number of trips for the Drivers to/from JFK</a:t>
            </a:r>
          </a:p>
        </p:txBody>
      </p:sp>
      <p:pic>
        <p:nvPicPr>
          <p:cNvPr id="6" name="Picture Placeholder 5" descr="A graph with blue and white bars">
            <a:extLst>
              <a:ext uri="{FF2B5EF4-FFF2-40B4-BE49-F238E27FC236}">
                <a16:creationId xmlns:a16="http://schemas.microsoft.com/office/drawing/2014/main" id="{23EA7E41-B48B-9F2D-CED5-C2B9B1C704FD}"/>
              </a:ext>
            </a:extLst>
          </p:cNvPr>
          <p:cNvPicPr>
            <a:picLocks noGrp="1" noChangeAspect="1"/>
          </p:cNvPicPr>
          <p:nvPr>
            <p:ph type="pic" idx="2"/>
          </p:nvPr>
        </p:nvPicPr>
        <p:blipFill>
          <a:blip r:embed="rId3"/>
          <a:srcRect l="547" r="547"/>
          <a:stretch>
            <a:fillRect/>
          </a:stretch>
        </p:blipFill>
        <p:spPr>
          <a:xfrm>
            <a:off x="1219200" y="1076040"/>
            <a:ext cx="6705600" cy="3771900"/>
          </a:xfrm>
        </p:spPr>
      </p:pic>
    </p:spTree>
    <p:extLst>
      <p:ext uri="{BB962C8B-B14F-4D97-AF65-F5344CB8AC3E}">
        <p14:creationId xmlns:p14="http://schemas.microsoft.com/office/powerpoint/2010/main" val="1782671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Passenger Count</a:t>
            </a:r>
          </a:p>
        </p:txBody>
      </p:sp>
      <p:pic>
        <p:nvPicPr>
          <p:cNvPr id="6" name="Picture Placeholder 5" descr="A screenshot of a computer program&#10;&#10;Description automatically generated">
            <a:extLst>
              <a:ext uri="{FF2B5EF4-FFF2-40B4-BE49-F238E27FC236}">
                <a16:creationId xmlns:a16="http://schemas.microsoft.com/office/drawing/2014/main" id="{EFCEDAAF-59B8-BFD0-E022-56BAAD514769}"/>
              </a:ext>
            </a:extLst>
          </p:cNvPr>
          <p:cNvPicPr>
            <a:picLocks noGrp="1" noChangeAspect="1"/>
          </p:cNvPicPr>
          <p:nvPr>
            <p:ph type="pic" idx="2"/>
          </p:nvPr>
        </p:nvPicPr>
        <p:blipFill rotWithShape="1">
          <a:blip r:embed="rId3"/>
          <a:srcRect l="2568" r="11542"/>
          <a:stretch/>
        </p:blipFill>
        <p:spPr>
          <a:xfrm>
            <a:off x="1498332" y="1305612"/>
            <a:ext cx="6484619" cy="3266527"/>
          </a:xfrm>
        </p:spPr>
      </p:pic>
    </p:spTree>
    <p:extLst>
      <p:ext uri="{BB962C8B-B14F-4D97-AF65-F5344CB8AC3E}">
        <p14:creationId xmlns:p14="http://schemas.microsoft.com/office/powerpoint/2010/main" val="329992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15100" y="445025"/>
            <a:ext cx="77139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Bar-plot for Passenger Count</a:t>
            </a:r>
          </a:p>
        </p:txBody>
      </p:sp>
      <p:pic>
        <p:nvPicPr>
          <p:cNvPr id="6" name="Picture Placeholder 5" descr="A graph of passengers">
            <a:extLst>
              <a:ext uri="{FF2B5EF4-FFF2-40B4-BE49-F238E27FC236}">
                <a16:creationId xmlns:a16="http://schemas.microsoft.com/office/drawing/2014/main" id="{94BABC90-D6AC-D8EE-C791-C37EAF11B12D}"/>
              </a:ext>
            </a:extLst>
          </p:cNvPr>
          <p:cNvPicPr>
            <a:picLocks noGrp="1" noChangeAspect="1"/>
          </p:cNvPicPr>
          <p:nvPr>
            <p:ph type="pic" idx="2"/>
          </p:nvPr>
        </p:nvPicPr>
        <p:blipFill rotWithShape="1">
          <a:blip r:embed="rId3"/>
          <a:srcRect l="8056" r="656" b="-557"/>
          <a:stretch/>
        </p:blipFill>
        <p:spPr>
          <a:xfrm>
            <a:off x="1495818" y="1258940"/>
            <a:ext cx="6280300" cy="3264408"/>
          </a:xfrm>
        </p:spPr>
      </p:pic>
    </p:spTree>
    <p:extLst>
      <p:ext uri="{BB962C8B-B14F-4D97-AF65-F5344CB8AC3E}">
        <p14:creationId xmlns:p14="http://schemas.microsoft.com/office/powerpoint/2010/main" val="1048442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715100" y="2465850"/>
            <a:ext cx="3657600" cy="14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Habiba</a:t>
            </a:r>
            <a:endParaRPr dirty="0"/>
          </a:p>
        </p:txBody>
      </p:sp>
      <p:sp>
        <p:nvSpPr>
          <p:cNvPr id="181" name="Google Shape;181;p30"/>
          <p:cNvSpPr txBox="1">
            <a:spLocks noGrp="1"/>
          </p:cNvSpPr>
          <p:nvPr>
            <p:ph type="title" idx="2"/>
          </p:nvPr>
        </p:nvSpPr>
        <p:spPr>
          <a:xfrm>
            <a:off x="715100" y="1246650"/>
            <a:ext cx="20118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pic>
        <p:nvPicPr>
          <p:cNvPr id="182" name="Google Shape;182;p30"/>
          <p:cNvPicPr preferRelativeResize="0"/>
          <p:nvPr/>
        </p:nvPicPr>
        <p:blipFill rotWithShape="1">
          <a:blip r:embed="rId3">
            <a:alphaModFix/>
          </a:blip>
          <a:srcRect t="426" b="426"/>
          <a:stretch/>
        </p:blipFill>
        <p:spPr>
          <a:xfrm>
            <a:off x="4601300" y="1028599"/>
            <a:ext cx="4009299" cy="3086301"/>
          </a:xfrm>
          <a:prstGeom prst="rect">
            <a:avLst/>
          </a:prstGeom>
          <a:noFill/>
          <a:ln>
            <a:noFill/>
          </a:ln>
          <a:effectLst>
            <a:outerShdw blurRad="285750" dist="38100" dir="4680000" algn="bl" rotWithShape="0">
              <a:schemeClr val="lt2">
                <a:alpha val="25000"/>
              </a:schemeClr>
            </a:outerShdw>
          </a:effectLst>
        </p:spPr>
      </p:pic>
    </p:spTree>
    <p:extLst>
      <p:ext uri="{BB962C8B-B14F-4D97-AF65-F5344CB8AC3E}">
        <p14:creationId xmlns:p14="http://schemas.microsoft.com/office/powerpoint/2010/main" val="779614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EDA</a:t>
            </a:r>
            <a:endParaRPr dirty="0"/>
          </a:p>
        </p:txBody>
      </p:sp>
      <p:pic>
        <p:nvPicPr>
          <p:cNvPr id="4" name="Picture 3" descr="A screenshot of a computer&#10;&#10;Description automatically generated">
            <a:extLst>
              <a:ext uri="{FF2B5EF4-FFF2-40B4-BE49-F238E27FC236}">
                <a16:creationId xmlns:a16="http://schemas.microsoft.com/office/drawing/2014/main" id="{28C6EEDF-34CE-B4B7-5C8A-4741D9DE8ECE}"/>
              </a:ext>
            </a:extLst>
          </p:cNvPr>
          <p:cNvPicPr>
            <a:picLocks noChangeAspect="1"/>
          </p:cNvPicPr>
          <p:nvPr/>
        </p:nvPicPr>
        <p:blipFill>
          <a:blip r:embed="rId3"/>
          <a:stretch>
            <a:fillRect/>
          </a:stretch>
        </p:blipFill>
        <p:spPr>
          <a:xfrm>
            <a:off x="562130" y="1215892"/>
            <a:ext cx="2215425" cy="335490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D71BD0D2-BDB8-98A2-FCAA-1CFE7339FBA5}"/>
              </a:ext>
            </a:extLst>
          </p:cNvPr>
          <p:cNvPicPr>
            <a:picLocks noChangeAspect="1"/>
          </p:cNvPicPr>
          <p:nvPr/>
        </p:nvPicPr>
        <p:blipFill>
          <a:blip r:embed="rId4"/>
          <a:stretch>
            <a:fillRect/>
          </a:stretch>
        </p:blipFill>
        <p:spPr>
          <a:xfrm>
            <a:off x="3072984" y="1784279"/>
            <a:ext cx="5891134" cy="2278293"/>
          </a:xfrm>
          <a:prstGeom prst="rect">
            <a:avLst/>
          </a:prstGeom>
        </p:spPr>
      </p:pic>
    </p:spTree>
    <p:extLst>
      <p:ext uri="{BB962C8B-B14F-4D97-AF65-F5344CB8AC3E}">
        <p14:creationId xmlns:p14="http://schemas.microsoft.com/office/powerpoint/2010/main" val="2935027282"/>
      </p:ext>
    </p:extLst>
  </p:cSld>
  <p:clrMapOvr>
    <a:masterClrMapping/>
  </p:clrMapOvr>
</p:sld>
</file>

<file path=ppt/theme/theme1.xml><?xml version="1.0" encoding="utf-8"?>
<a:theme xmlns:a="http://schemas.openxmlformats.org/drawingml/2006/main" name="Cars Technology Innovation Newsletter by Slidesgo">
  <a:themeElements>
    <a:clrScheme name="Simple Light">
      <a:dk1>
        <a:srgbClr val="FFFFFF"/>
      </a:dk1>
      <a:lt1>
        <a:srgbClr val="0B171E"/>
      </a:lt1>
      <a:dk2>
        <a:srgbClr val="1F3947"/>
      </a:dk2>
      <a:lt2>
        <a:srgbClr val="2DCECF"/>
      </a:lt2>
      <a:accent1>
        <a:srgbClr val="80C3C3"/>
      </a:accent1>
      <a:accent2>
        <a:srgbClr val="B8DDDD"/>
      </a:accent2>
      <a:accent3>
        <a:srgbClr val="E0EEEE"/>
      </a:accent3>
      <a:accent4>
        <a:srgbClr val="D01A3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TotalTime>
  <Words>605</Words>
  <Application>Microsoft Office PowerPoint</Application>
  <PresentationFormat>On-screen Show (16:9)</PresentationFormat>
  <Paragraphs>91</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Audiowide</vt:lpstr>
      <vt:lpstr>Nunito Light</vt:lpstr>
      <vt:lpstr>Open Sans</vt:lpstr>
      <vt:lpstr>Cars Technology Innovation Newsletter by Slidesgo</vt:lpstr>
      <vt:lpstr>EJ Ride</vt:lpstr>
      <vt:lpstr>Team members</vt:lpstr>
      <vt:lpstr>Farha</vt:lpstr>
      <vt:lpstr>Introduction</vt:lpstr>
      <vt:lpstr>About Dataset</vt:lpstr>
      <vt:lpstr>Passenger Count</vt:lpstr>
      <vt:lpstr>Bar-plot for Passenger Count</vt:lpstr>
      <vt:lpstr>Habiba</vt:lpstr>
      <vt:lpstr>EDA</vt:lpstr>
      <vt:lpstr>EDA</vt:lpstr>
      <vt:lpstr>Checking for nulls</vt:lpstr>
      <vt:lpstr>Data Cleaning</vt:lpstr>
      <vt:lpstr>Removing Unwanted Columns</vt:lpstr>
      <vt:lpstr>Removing False Values</vt:lpstr>
      <vt:lpstr>After Removing False Values</vt:lpstr>
      <vt:lpstr>Gana</vt:lpstr>
      <vt:lpstr>Driver Performance</vt:lpstr>
      <vt:lpstr>About Car Conditions</vt:lpstr>
      <vt:lpstr>About Car Conditions</vt:lpstr>
      <vt:lpstr>Nehad</vt:lpstr>
      <vt:lpstr>The Drivers with most total distance</vt:lpstr>
      <vt:lpstr>Most Frequent Users</vt:lpstr>
      <vt:lpstr>Drivers with most trips per mont</vt:lpstr>
      <vt:lpstr>Passenger Count and The Drivers</vt:lpstr>
      <vt:lpstr>Thamer</vt:lpstr>
      <vt:lpstr>Total Fare Amount and The Users</vt:lpstr>
      <vt:lpstr>Line Chart for The Users and Trips per mont</vt:lpstr>
      <vt:lpstr>Bar-plot for Weather</vt:lpstr>
      <vt:lpstr>Pie-Chart for The Weather</vt:lpstr>
      <vt:lpstr>Bar-plot fro Traffic Condition</vt:lpstr>
      <vt:lpstr>Pie-Chart for the Weather </vt:lpstr>
      <vt:lpstr>Hist-Plot for Fare Amounts</vt:lpstr>
      <vt:lpstr>Hashem</vt:lpstr>
      <vt:lpstr>Number of Rides by Hour</vt:lpstr>
      <vt:lpstr>Average Fare Amount by Hour</vt:lpstr>
      <vt:lpstr>Average Fare Amount and the Days</vt:lpstr>
      <vt:lpstr>Average Fare Amount and Months</vt:lpstr>
      <vt:lpstr>Average Fare Amount and Weekday</vt:lpstr>
      <vt:lpstr>Laith</vt:lpstr>
      <vt:lpstr>Average Fare Amount and Passenger Count</vt:lpstr>
      <vt:lpstr>Average Fare Amount and Passenger Count</vt:lpstr>
      <vt:lpstr>Number of Trips by Year</vt:lpstr>
      <vt:lpstr>Average Fare Amount by year</vt:lpstr>
      <vt:lpstr>Number of months for each year</vt:lpstr>
      <vt:lpstr>Mohammad</vt:lpstr>
      <vt:lpstr>Driver with most trips per month</vt:lpstr>
      <vt:lpstr>User with most trips per month</vt:lpstr>
      <vt:lpstr>Heat-Map</vt:lpstr>
      <vt:lpstr>User and Total JFK Distance</vt:lpstr>
      <vt:lpstr>User and Total EWR Distance</vt:lpstr>
      <vt:lpstr>Number of trips for the Users to/from JFK</vt:lpstr>
      <vt:lpstr>Number of trips for the Users to/from EWR</vt:lpstr>
      <vt:lpstr>Number of trips for the Drivers to/from JFK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Mohammad Al Quraan</cp:lastModifiedBy>
  <cp:revision>10</cp:revision>
  <dcterms:modified xsi:type="dcterms:W3CDTF">2024-07-26T11:48:46Z</dcterms:modified>
</cp:coreProperties>
</file>